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4" r:id="rId5"/>
    <p:sldId id="258" r:id="rId6"/>
    <p:sldId id="265" r:id="rId7"/>
    <p:sldId id="260" r:id="rId8"/>
    <p:sldId id="261" r:id="rId9"/>
    <p:sldId id="262" r:id="rId10"/>
    <p:sldId id="263" r:id="rId11"/>
    <p:sldId id="267" r:id="rId12"/>
    <p:sldId id="268" r:id="rId13"/>
    <p:sldId id="269" r:id="rId14"/>
    <p:sldId id="270" r:id="rId15"/>
    <p:sldId id="271" r:id="rId16"/>
    <p:sldId id="273" r:id="rId17"/>
    <p:sldId id="272" r:id="rId18"/>
    <p:sldId id="266" r:id="rId19"/>
    <p:sldId id="274" r:id="rId20"/>
    <p:sldId id="275" r:id="rId21"/>
    <p:sldId id="289" r:id="rId22"/>
    <p:sldId id="291" r:id="rId23"/>
    <p:sldId id="292" r:id="rId24"/>
    <p:sldId id="293" r:id="rId25"/>
    <p:sldId id="290" r:id="rId26"/>
    <p:sldId id="279" r:id="rId27"/>
    <p:sldId id="280" r:id="rId28"/>
    <p:sldId id="281" r:id="rId29"/>
    <p:sldId id="282" r:id="rId30"/>
    <p:sldId id="277" r:id="rId31"/>
    <p:sldId id="296" r:id="rId32"/>
    <p:sldId id="295" r:id="rId33"/>
    <p:sldId id="294" r:id="rId34"/>
    <p:sldId id="284" r:id="rId35"/>
    <p:sldId id="283" r:id="rId36"/>
    <p:sldId id="285" r:id="rId37"/>
    <p:sldId id="286"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CE4"/>
    <a:srgbClr val="1B435D"/>
    <a:srgbClr val="F8AB08"/>
    <a:srgbClr val="E8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7" d="100"/>
          <a:sy n="87"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rface\Documents\Doc%20Amal\Mission%20AREP\BP\Hypotheses%20CA\Sc&#233;nario%20Pessimist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rface\Documents\Doc%20Amal\Mission%20AREP\BP\Hypotheses%20CA\Sc&#233;nario%20Pessimis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rface\Documents\Doc%20Amal\Mission%20AREP\BP\Hypotheses%20CA\Sc&#233;nario%20Centr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surface\Documents\Doc%20Amal\Mission%20AREP\BP\Hypotheses%20CA\Sc&#233;nario%20Optimis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urface\Documents\Doc%20Amal\Mission%20AREP\BP\Hypotheses%20CA\Sc&#233;nario%20Optimist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31318315921587125"/>
          <c:w val="0.93888888888888888"/>
          <c:h val="0.45958586647742228"/>
        </c:manualLayout>
      </c:layout>
      <c:barChart>
        <c:barDir val="col"/>
        <c:grouping val="clustered"/>
        <c:varyColors val="0"/>
        <c:ser>
          <c:idx val="0"/>
          <c:order val="0"/>
          <c:tx>
            <c:strRef>
              <c:f>Global!$M$5</c:f>
              <c:strCache>
                <c:ptCount val="1"/>
                <c:pt idx="0">
                  <c:v>Global Coopératives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Global!$N$5:$R$5</c:f>
              <c:numCache>
                <c:formatCode>_-* #,##0.0_-;\-* #,##0.0_-;_-* "-"??_-;_-@_-</c:formatCode>
                <c:ptCount val="5"/>
                <c:pt idx="0">
                  <c:v>69.484999999999999</c:v>
                </c:pt>
                <c:pt idx="1">
                  <c:v>81.399249999999995</c:v>
                </c:pt>
                <c:pt idx="2">
                  <c:v>85.469212499999998</c:v>
                </c:pt>
                <c:pt idx="3">
                  <c:v>110.582673125</c:v>
                </c:pt>
                <c:pt idx="4">
                  <c:v>116.11180678125</c:v>
                </c:pt>
              </c:numCache>
            </c:numRef>
          </c:val>
          <c:extLst>
            <c:ext xmlns:c16="http://schemas.microsoft.com/office/drawing/2014/chart" uri="{C3380CC4-5D6E-409C-BE32-E72D297353CC}">
              <c16:uniqueId val="{00000000-B0FD-4E29-B3D3-0413841F922E}"/>
            </c:ext>
          </c:extLst>
        </c:ser>
        <c:ser>
          <c:idx val="1"/>
          <c:order val="1"/>
          <c:tx>
            <c:strRef>
              <c:f>Global!$M$6</c:f>
              <c:strCache>
                <c:ptCount val="1"/>
                <c:pt idx="0">
                  <c:v>Artisans Plateforme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Global!$N$6:$R$6</c:f>
              <c:numCache>
                <c:formatCode>_-* #,##0.0_-;\-* #,##0.0_-;_-* "-"??_-;_-@_-</c:formatCode>
                <c:ptCount val="5"/>
                <c:pt idx="0">
                  <c:v>7.3475000000000001</c:v>
                </c:pt>
                <c:pt idx="1">
                  <c:v>13.7023125</c:v>
                </c:pt>
                <c:pt idx="2">
                  <c:v>19.183237500000001</c:v>
                </c:pt>
                <c:pt idx="3">
                  <c:v>27.494450375</c:v>
                </c:pt>
                <c:pt idx="4">
                  <c:v>33.360599179687497</c:v>
                </c:pt>
              </c:numCache>
            </c:numRef>
          </c:val>
          <c:extLst>
            <c:ext xmlns:c16="http://schemas.microsoft.com/office/drawing/2014/chart" uri="{C3380CC4-5D6E-409C-BE32-E72D297353CC}">
              <c16:uniqueId val="{00000001-B0FD-4E29-B3D3-0413841F922E}"/>
            </c:ext>
          </c:extLst>
        </c:ser>
        <c:ser>
          <c:idx val="2"/>
          <c:order val="2"/>
          <c:tx>
            <c:strRef>
              <c:f>Global!$M$7</c:f>
              <c:strCache>
                <c:ptCount val="1"/>
                <c:pt idx="0">
                  <c:v>Artisans individuels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Global!$N$7:$R$7</c:f>
              <c:numCache>
                <c:formatCode>_-* #,##0.0_-;\-* #,##0.0_-;_-* "-"??_-;_-@_-</c:formatCode>
                <c:ptCount val="5"/>
                <c:pt idx="0">
                  <c:v>6.9485000999999995</c:v>
                </c:pt>
                <c:pt idx="1">
                  <c:v>8.4873501099999995</c:v>
                </c:pt>
                <c:pt idx="2">
                  <c:v>9.3360851210000018</c:v>
                </c:pt>
                <c:pt idx="3">
                  <c:v>12.353693500000002</c:v>
                </c:pt>
                <c:pt idx="4">
                  <c:v>13.589062850000001</c:v>
                </c:pt>
              </c:numCache>
            </c:numRef>
          </c:val>
          <c:extLst>
            <c:ext xmlns:c16="http://schemas.microsoft.com/office/drawing/2014/chart" uri="{C3380CC4-5D6E-409C-BE32-E72D297353CC}">
              <c16:uniqueId val="{00000002-B0FD-4E29-B3D3-0413841F922E}"/>
            </c:ext>
          </c:extLst>
        </c:ser>
        <c:dLbls>
          <c:showLegendKey val="0"/>
          <c:showVal val="0"/>
          <c:showCatName val="0"/>
          <c:showSerName val="0"/>
          <c:showPercent val="0"/>
          <c:showBubbleSize val="0"/>
        </c:dLbls>
        <c:gapWidth val="109"/>
        <c:overlap val="-27"/>
        <c:axId val="429482096"/>
        <c:axId val="429483736"/>
      </c:barChart>
      <c:catAx>
        <c:axId val="4294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9483736"/>
        <c:crosses val="autoZero"/>
        <c:auto val="1"/>
        <c:lblAlgn val="ctr"/>
        <c:lblOffset val="100"/>
        <c:noMultiLvlLbl val="0"/>
      </c:catAx>
      <c:valAx>
        <c:axId val="429483736"/>
        <c:scaling>
          <c:orientation val="minMax"/>
        </c:scaling>
        <c:delete val="1"/>
        <c:axPos val="l"/>
        <c:numFmt formatCode="_-* #,##0.0_-;\-* #,##0.0_-;_-* &quot;-&quot;??_-;_-@_-" sourceLinked="1"/>
        <c:majorTickMark val="none"/>
        <c:minorTickMark val="none"/>
        <c:tickLblPos val="nextTo"/>
        <c:crossAx val="42948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3B-45EA-8ECC-3A3A2490C4EE}"/>
              </c:ext>
            </c:extLst>
          </c:dPt>
          <c:dPt>
            <c:idx val="1"/>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3-513B-45EA-8ECC-3A3A2490C4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3B-45EA-8ECC-3A3A2490C4EE}"/>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513B-45EA-8ECC-3A3A2490C4EE}"/>
              </c:ext>
            </c:extLst>
          </c:dPt>
          <c:dLbls>
            <c:dLbl>
              <c:idx val="0"/>
              <c:layout>
                <c:manualLayout>
                  <c:x val="-1.3888888888888888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13B-45EA-8ECC-3A3A2490C4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Global!$M$20:$M$23</c:f>
              <c:strCache>
                <c:ptCount val="4"/>
                <c:pt idx="1">
                  <c:v>Tetouan</c:v>
                </c:pt>
                <c:pt idx="2">
                  <c:v>Al Hoceima</c:v>
                </c:pt>
                <c:pt idx="3">
                  <c:v>Ouazzane/ Chefchaouen</c:v>
                </c:pt>
              </c:strCache>
            </c:strRef>
          </c:cat>
          <c:val>
            <c:numRef>
              <c:f>Global!$N$20:$N$23</c:f>
              <c:numCache>
                <c:formatCode>0.0</c:formatCode>
                <c:ptCount val="4"/>
                <c:pt idx="1">
                  <c:v>1038.1590484375001</c:v>
                </c:pt>
                <c:pt idx="2">
                  <c:v>1489.5976195312503</c:v>
                </c:pt>
                <c:pt idx="3">
                  <c:v>1393.1995350000002</c:v>
                </c:pt>
              </c:numCache>
            </c:numRef>
          </c:val>
          <c:extLst>
            <c:ext xmlns:c16="http://schemas.microsoft.com/office/drawing/2014/chart" uri="{C3380CC4-5D6E-409C-BE32-E72D297353CC}">
              <c16:uniqueId val="{00000008-513B-45EA-8ECC-3A3A2490C4E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46799791252712E-2"/>
          <c:y val="0.27314814814814814"/>
          <c:w val="0.91605022855280815"/>
          <c:h val="0.44236803732866725"/>
        </c:manualLayout>
      </c:layout>
      <c:barChart>
        <c:barDir val="col"/>
        <c:grouping val="clustered"/>
        <c:varyColors val="0"/>
        <c:ser>
          <c:idx val="0"/>
          <c:order val="0"/>
          <c:tx>
            <c:strRef>
              <c:f>Global!$M$5</c:f>
              <c:strCache>
                <c:ptCount val="1"/>
                <c:pt idx="0">
                  <c:v>Global Coopératives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Global!$N$5:$R$5</c:f>
              <c:numCache>
                <c:formatCode>_-* #,##0.0_-;\-* #,##0.0_-;_-* "-"??_-;_-@_-</c:formatCode>
                <c:ptCount val="5"/>
                <c:pt idx="0">
                  <c:v>69.484999999999999</c:v>
                </c:pt>
                <c:pt idx="1">
                  <c:v>84.873500000000007</c:v>
                </c:pt>
                <c:pt idx="2">
                  <c:v>114.20085000000002</c:v>
                </c:pt>
                <c:pt idx="3">
                  <c:v>130.28897750000002</c:v>
                </c:pt>
                <c:pt idx="4">
                  <c:v>148.68612412499999</c:v>
                </c:pt>
              </c:numCache>
            </c:numRef>
          </c:val>
          <c:extLst>
            <c:ext xmlns:c16="http://schemas.microsoft.com/office/drawing/2014/chart" uri="{C3380CC4-5D6E-409C-BE32-E72D297353CC}">
              <c16:uniqueId val="{00000000-9B38-4B72-98B7-7EB1F6246661}"/>
            </c:ext>
          </c:extLst>
        </c:ser>
        <c:ser>
          <c:idx val="1"/>
          <c:order val="1"/>
          <c:tx>
            <c:strRef>
              <c:f>Global!$M$6</c:f>
              <c:strCache>
                <c:ptCount val="1"/>
                <c:pt idx="0">
                  <c:v>Artisans Plateforme &amp; individuels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Global!$N$6:$R$6</c:f>
              <c:numCache>
                <c:formatCode>_-* #,##0.0_-;\-* #,##0.0_-;_-* "-"??_-;_-@_-</c:formatCode>
                <c:ptCount val="5"/>
                <c:pt idx="0">
                  <c:v>22.172500100000001</c:v>
                </c:pt>
                <c:pt idx="1">
                  <c:v>32.248875399999996</c:v>
                </c:pt>
                <c:pt idx="2">
                  <c:v>50.363000000000007</c:v>
                </c:pt>
                <c:pt idx="3">
                  <c:v>58.690153500000015</c:v>
                </c:pt>
                <c:pt idx="4">
                  <c:v>72.691722468750001</c:v>
                </c:pt>
              </c:numCache>
            </c:numRef>
          </c:val>
          <c:extLst>
            <c:ext xmlns:c16="http://schemas.microsoft.com/office/drawing/2014/chart" uri="{C3380CC4-5D6E-409C-BE32-E72D297353CC}">
              <c16:uniqueId val="{00000001-9B38-4B72-98B7-7EB1F6246661}"/>
            </c:ext>
          </c:extLst>
        </c:ser>
        <c:ser>
          <c:idx val="2"/>
          <c:order val="2"/>
          <c:tx>
            <c:strRef>
              <c:f>Global!$M$7</c:f>
              <c:strCache>
                <c:ptCount val="1"/>
                <c:pt idx="0">
                  <c:v>Coonvention ministère tourisme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Global!$N$7:$R$7</c:f>
              <c:numCache>
                <c:formatCode>_-* #,##0.0_-;\-* #,##0.0_-;_-* "-"??_-;_-@_-</c:formatCode>
                <c:ptCount val="5"/>
                <c:pt idx="0">
                  <c:v>3.4742500000000001</c:v>
                </c:pt>
                <c:pt idx="1">
                  <c:v>3.8216750000000004</c:v>
                </c:pt>
                <c:pt idx="2">
                  <c:v>4.2038425000000013</c:v>
                </c:pt>
                <c:pt idx="3">
                  <c:v>4.6242267500000018</c:v>
                </c:pt>
                <c:pt idx="4">
                  <c:v>5.0866494250000027</c:v>
                </c:pt>
              </c:numCache>
            </c:numRef>
          </c:val>
          <c:extLst>
            <c:ext xmlns:c16="http://schemas.microsoft.com/office/drawing/2014/chart" uri="{C3380CC4-5D6E-409C-BE32-E72D297353CC}">
              <c16:uniqueId val="{00000002-9B38-4B72-98B7-7EB1F6246661}"/>
            </c:ext>
          </c:extLst>
        </c:ser>
        <c:ser>
          <c:idx val="3"/>
          <c:order val="3"/>
          <c:tx>
            <c:strRef>
              <c:f>Global!$M$8</c:f>
              <c:strCache>
                <c:ptCount val="1"/>
                <c:pt idx="0">
                  <c:v>Plateforme électronique</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Global!$N$8:$R$8</c:f>
              <c:numCache>
                <c:formatCode>_-* #,##0.0_-;\-* #,##0.0_-;_-* "-"??_-;_-@_-</c:formatCode>
                <c:ptCount val="5"/>
                <c:pt idx="0">
                  <c:v>10.422750000000001</c:v>
                </c:pt>
                <c:pt idx="1">
                  <c:v>12.731025000000001</c:v>
                </c:pt>
                <c:pt idx="2">
                  <c:v>17.766678750000001</c:v>
                </c:pt>
                <c:pt idx="3">
                  <c:v>20.431680562499999</c:v>
                </c:pt>
                <c:pt idx="4">
                  <c:v>23.496432646874997</c:v>
                </c:pt>
              </c:numCache>
            </c:numRef>
          </c:val>
          <c:extLst>
            <c:ext xmlns:c16="http://schemas.microsoft.com/office/drawing/2014/chart" uri="{C3380CC4-5D6E-409C-BE32-E72D297353CC}">
              <c16:uniqueId val="{00000003-9B38-4B72-98B7-7EB1F6246661}"/>
            </c:ext>
          </c:extLst>
        </c:ser>
        <c:dLbls>
          <c:showLegendKey val="0"/>
          <c:showVal val="0"/>
          <c:showCatName val="0"/>
          <c:showSerName val="0"/>
          <c:showPercent val="0"/>
          <c:showBubbleSize val="0"/>
        </c:dLbls>
        <c:gapWidth val="109"/>
        <c:overlap val="-27"/>
        <c:axId val="429482096"/>
        <c:axId val="429483736"/>
      </c:barChart>
      <c:catAx>
        <c:axId val="4294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9483736"/>
        <c:crosses val="autoZero"/>
        <c:auto val="1"/>
        <c:lblAlgn val="ctr"/>
        <c:lblOffset val="100"/>
        <c:noMultiLvlLbl val="0"/>
      </c:catAx>
      <c:valAx>
        <c:axId val="429483736"/>
        <c:scaling>
          <c:orientation val="minMax"/>
        </c:scaling>
        <c:delete val="1"/>
        <c:axPos val="l"/>
        <c:numFmt formatCode="_-* #,##0.0_-;\-* #,##0.0_-;_-* &quot;-&quot;??_-;_-@_-" sourceLinked="1"/>
        <c:majorTickMark val="none"/>
        <c:minorTickMark val="none"/>
        <c:tickLblPos val="nextTo"/>
        <c:crossAx val="429482096"/>
        <c:crosses val="autoZero"/>
        <c:crossBetween val="between"/>
      </c:valAx>
      <c:spPr>
        <a:noFill/>
        <a:ln>
          <a:noFill/>
        </a:ln>
        <a:effectLst/>
      </c:spPr>
    </c:plotArea>
    <c:legend>
      <c:legendPos val="b"/>
      <c:layout>
        <c:manualLayout>
          <c:xMode val="edge"/>
          <c:yMode val="edge"/>
          <c:x val="3.5220909886264219E-3"/>
          <c:y val="0.82291557305336838"/>
          <c:w val="0.9512891513560805"/>
          <c:h val="0.149306649168853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2465770527273E-2"/>
          <c:y val="0.11311212778167443"/>
          <c:w val="0.75568866191447237"/>
          <c:h val="0.8868878722183255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92-4D65-81BF-01AF9D3ED5FA}"/>
              </c:ext>
            </c:extLst>
          </c:dPt>
          <c:dPt>
            <c:idx val="1"/>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3-BC92-4D65-81BF-01AF9D3ED5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92-4D65-81BF-01AF9D3ED5FA}"/>
              </c:ext>
            </c:extLst>
          </c:dPt>
          <c:dPt>
            <c:idx val="3"/>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7-BC92-4D65-81BF-01AF9D3ED5F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C92-4D65-81BF-01AF9D3ED5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Global!$M$21:$M$24</c:f>
              <c:strCache>
                <c:ptCount val="4"/>
                <c:pt idx="0">
                  <c:v>Tetouan</c:v>
                </c:pt>
                <c:pt idx="1">
                  <c:v>Al Hoceima</c:v>
                </c:pt>
                <c:pt idx="2">
                  <c:v>Ouazzane/ Chefchaouen</c:v>
                </c:pt>
                <c:pt idx="3">
                  <c:v>Assilah</c:v>
                </c:pt>
              </c:strCache>
            </c:strRef>
          </c:cat>
          <c:val>
            <c:numRef>
              <c:f>Global!$N$21:$N$24</c:f>
              <c:numCache>
                <c:formatCode>0.0</c:formatCode>
                <c:ptCount val="4"/>
                <c:pt idx="0">
                  <c:v>0.94172684375000026</c:v>
                </c:pt>
                <c:pt idx="1">
                  <c:v>1.3003757531250002</c:v>
                </c:pt>
                <c:pt idx="2">
                  <c:v>1.8781905299999997</c:v>
                </c:pt>
                <c:pt idx="3">
                  <c:v>0.79787400000000008</c:v>
                </c:pt>
              </c:numCache>
            </c:numRef>
          </c:val>
          <c:extLst>
            <c:ext xmlns:c16="http://schemas.microsoft.com/office/drawing/2014/chart" uri="{C3380CC4-5D6E-409C-BE32-E72D297353CC}">
              <c16:uniqueId val="{00000008-BC92-4D65-81BF-01AF9D3ED5F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9784733692267506"/>
          <c:w val="0.93888888888888888"/>
          <c:h val="0.53666805665802841"/>
        </c:manualLayout>
      </c:layout>
      <c:barChart>
        <c:barDir val="col"/>
        <c:grouping val="clustered"/>
        <c:varyColors val="0"/>
        <c:ser>
          <c:idx val="0"/>
          <c:order val="0"/>
          <c:tx>
            <c:strRef>
              <c:f>Global!$M$5</c:f>
              <c:strCache>
                <c:ptCount val="1"/>
                <c:pt idx="0">
                  <c:v>Global Coopératives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Global!$N$5:$R$5</c:f>
              <c:numCache>
                <c:formatCode>_-* #,##0.0_-;\-* #,##0.0_-;_-* "-"??_-;_-@_-</c:formatCode>
                <c:ptCount val="5"/>
                <c:pt idx="0">
                  <c:v>95.765000000000001</c:v>
                </c:pt>
                <c:pt idx="1">
                  <c:v>105.3415</c:v>
                </c:pt>
                <c:pt idx="2">
                  <c:v>115.87565000000002</c:v>
                </c:pt>
                <c:pt idx="3">
                  <c:v>133.25699750000001</c:v>
                </c:pt>
                <c:pt idx="4">
                  <c:v>153.245547125</c:v>
                </c:pt>
              </c:numCache>
            </c:numRef>
          </c:val>
          <c:extLst>
            <c:ext xmlns:c16="http://schemas.microsoft.com/office/drawing/2014/chart" uri="{C3380CC4-5D6E-409C-BE32-E72D297353CC}">
              <c16:uniqueId val="{00000000-87A7-4277-B467-A54AB1683FAA}"/>
            </c:ext>
          </c:extLst>
        </c:ser>
        <c:ser>
          <c:idx val="1"/>
          <c:order val="1"/>
          <c:tx>
            <c:strRef>
              <c:f>Global!$M$6</c:f>
              <c:strCache>
                <c:ptCount val="1"/>
                <c:pt idx="0">
                  <c:v>Artisans Plateforme &amp; individuels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Global!$N$6:$R$6</c:f>
              <c:numCache>
                <c:formatCode>_-* #,##0.0_-;\-* #,##0.0_-;_-* "-"??_-;_-@_-</c:formatCode>
                <c:ptCount val="5"/>
                <c:pt idx="0">
                  <c:v>29.8185</c:v>
                </c:pt>
                <c:pt idx="1">
                  <c:v>39.710275000000003</c:v>
                </c:pt>
                <c:pt idx="2">
                  <c:v>50.133930000000007</c:v>
                </c:pt>
                <c:pt idx="3">
                  <c:v>58.774540000000016</c:v>
                </c:pt>
                <c:pt idx="4">
                  <c:v>72.228520168750023</c:v>
                </c:pt>
              </c:numCache>
            </c:numRef>
          </c:val>
          <c:extLst>
            <c:ext xmlns:c16="http://schemas.microsoft.com/office/drawing/2014/chart" uri="{C3380CC4-5D6E-409C-BE32-E72D297353CC}">
              <c16:uniqueId val="{00000001-87A7-4277-B467-A54AB1683FAA}"/>
            </c:ext>
          </c:extLst>
        </c:ser>
        <c:ser>
          <c:idx val="2"/>
          <c:order val="2"/>
          <c:tx>
            <c:strRef>
              <c:f>Global!$M$7</c:f>
              <c:strCache>
                <c:ptCount val="1"/>
                <c:pt idx="0">
                  <c:v>Coonvention ministère tourisme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Global!$N$7:$R$7</c:f>
              <c:numCache>
                <c:formatCode>_-* #,##0.0_-;\-* #,##0.0_-;_-* "-"??_-;_-@_-</c:formatCode>
                <c:ptCount val="5"/>
                <c:pt idx="0">
                  <c:v>14.364750000000001</c:v>
                </c:pt>
                <c:pt idx="1">
                  <c:v>15.801225000000002</c:v>
                </c:pt>
                <c:pt idx="2">
                  <c:v>18.171408750000001</c:v>
                </c:pt>
                <c:pt idx="3">
                  <c:v>20.897120062500001</c:v>
                </c:pt>
                <c:pt idx="4">
                  <c:v>24.031688071874999</c:v>
                </c:pt>
              </c:numCache>
            </c:numRef>
          </c:val>
          <c:extLst>
            <c:ext xmlns:c16="http://schemas.microsoft.com/office/drawing/2014/chart" uri="{C3380CC4-5D6E-409C-BE32-E72D297353CC}">
              <c16:uniqueId val="{00000002-87A7-4277-B467-A54AB1683FAA}"/>
            </c:ext>
          </c:extLst>
        </c:ser>
        <c:ser>
          <c:idx val="3"/>
          <c:order val="3"/>
          <c:tx>
            <c:strRef>
              <c:f>Global!$M$8</c:f>
              <c:strCache>
                <c:ptCount val="1"/>
                <c:pt idx="0">
                  <c:v>Plateforme électronique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Global!$N$8:$R$8</c:f>
              <c:numCache>
                <c:formatCode>_-* #,##0.0_-;\-* #,##0.0_-;_-* "-"??_-;_-@_-</c:formatCode>
                <c:ptCount val="5"/>
                <c:pt idx="0">
                  <c:v>19.152999999999999</c:v>
                </c:pt>
                <c:pt idx="1">
                  <c:v>21.068300000000001</c:v>
                </c:pt>
                <c:pt idx="2">
                  <c:v>24.228544999999997</c:v>
                </c:pt>
                <c:pt idx="3">
                  <c:v>29.074253999999996</c:v>
                </c:pt>
                <c:pt idx="4">
                  <c:v>34.889104799999998</c:v>
                </c:pt>
              </c:numCache>
            </c:numRef>
          </c:val>
          <c:extLst>
            <c:ext xmlns:c16="http://schemas.microsoft.com/office/drawing/2014/chart" uri="{C3380CC4-5D6E-409C-BE32-E72D297353CC}">
              <c16:uniqueId val="{00000003-87A7-4277-B467-A54AB1683FAA}"/>
            </c:ext>
          </c:extLst>
        </c:ser>
        <c:ser>
          <c:idx val="4"/>
          <c:order val="4"/>
          <c:tx>
            <c:strRef>
              <c:f>Global!$M$9</c:f>
              <c:strCache>
                <c:ptCount val="1"/>
                <c:pt idx="0">
                  <c:v>0rganisation des salons et foires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Global!$N$4:$R$4</c:f>
              <c:strCache>
                <c:ptCount val="5"/>
                <c:pt idx="0">
                  <c:v>Année 1</c:v>
                </c:pt>
                <c:pt idx="1">
                  <c:v>Année 2</c:v>
                </c:pt>
                <c:pt idx="2">
                  <c:v>Année 3</c:v>
                </c:pt>
                <c:pt idx="3">
                  <c:v>Année 4</c:v>
                </c:pt>
                <c:pt idx="4">
                  <c:v>Année 5</c:v>
                </c:pt>
              </c:strCache>
            </c:strRef>
          </c:cat>
          <c:val>
            <c:numRef>
              <c:f>Global!$N$9:$R$9</c:f>
              <c:numCache>
                <c:formatCode>_-* #,##0.0_-;\-* #,##0.0_-;_-* "-"??_-;_-@_-</c:formatCode>
                <c:ptCount val="5"/>
                <c:pt idx="0">
                  <c:v>0</c:v>
                </c:pt>
                <c:pt idx="1">
                  <c:v>15.801225000000001</c:v>
                </c:pt>
                <c:pt idx="2">
                  <c:v>18.171408750000001</c:v>
                </c:pt>
                <c:pt idx="3">
                  <c:v>21.805690500000001</c:v>
                </c:pt>
                <c:pt idx="4">
                  <c:v>26.166828599999999</c:v>
                </c:pt>
              </c:numCache>
            </c:numRef>
          </c:val>
          <c:extLst>
            <c:ext xmlns:c16="http://schemas.microsoft.com/office/drawing/2014/chart" uri="{C3380CC4-5D6E-409C-BE32-E72D297353CC}">
              <c16:uniqueId val="{00000004-87A7-4277-B467-A54AB1683FAA}"/>
            </c:ext>
          </c:extLst>
        </c:ser>
        <c:dLbls>
          <c:showLegendKey val="0"/>
          <c:showVal val="0"/>
          <c:showCatName val="0"/>
          <c:showSerName val="0"/>
          <c:showPercent val="0"/>
          <c:showBubbleSize val="0"/>
        </c:dLbls>
        <c:gapWidth val="109"/>
        <c:overlap val="-27"/>
        <c:axId val="429482096"/>
        <c:axId val="429483736"/>
      </c:barChart>
      <c:catAx>
        <c:axId val="4294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9483736"/>
        <c:crosses val="autoZero"/>
        <c:auto val="1"/>
        <c:lblAlgn val="ctr"/>
        <c:lblOffset val="100"/>
        <c:noMultiLvlLbl val="0"/>
      </c:catAx>
      <c:valAx>
        <c:axId val="429483736"/>
        <c:scaling>
          <c:orientation val="minMax"/>
        </c:scaling>
        <c:delete val="1"/>
        <c:axPos val="l"/>
        <c:numFmt formatCode="_-* #,##0.0_-;\-* #,##0.0_-;_-* &quot;-&quot;??_-;_-@_-" sourceLinked="1"/>
        <c:majorTickMark val="none"/>
        <c:minorTickMark val="none"/>
        <c:tickLblPos val="nextTo"/>
        <c:crossAx val="429482096"/>
        <c:crosses val="autoZero"/>
        <c:crossBetween val="between"/>
      </c:valAx>
      <c:spPr>
        <a:noFill/>
        <a:ln>
          <a:noFill/>
        </a:ln>
        <a:effectLst/>
      </c:spPr>
    </c:plotArea>
    <c:legend>
      <c:legendPos val="b"/>
      <c:layout>
        <c:manualLayout>
          <c:xMode val="edge"/>
          <c:yMode val="edge"/>
          <c:x val="2.5813648293963255E-2"/>
          <c:y val="0.8015758951586639"/>
          <c:w val="0.93448381452318463"/>
          <c:h val="0.170817499689335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1996524952128E-2"/>
          <c:y val="3.4722222222222224E-2"/>
          <c:w val="0.84031608318250017"/>
          <c:h val="0.96527777777777779"/>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DB-4556-95C1-7FF5AEA80363}"/>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25DB-4556-95C1-7FF5AEA803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DB-4556-95C1-7FF5AEA80363}"/>
              </c:ext>
            </c:extLst>
          </c:dPt>
          <c:dPt>
            <c:idx val="3"/>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7-25DB-4556-95C1-7FF5AEA80363}"/>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25DB-4556-95C1-7FF5AEA80363}"/>
              </c:ext>
            </c:extLst>
          </c:dPt>
          <c:dLbls>
            <c:dLbl>
              <c:idx val="0"/>
              <c:layout>
                <c:manualLayout>
                  <c:x val="-4.6951567794182074E-2"/>
                  <c:y val="-3.47290586510905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1"/>
              <c:showSerName val="0"/>
              <c:showPercent val="1"/>
              <c:showBubbleSize val="0"/>
              <c:extLst>
                <c:ext xmlns:c15="http://schemas.microsoft.com/office/drawing/2012/chart" uri="{CE6537A1-D6FC-4f65-9D91-7224C49458BB}">
                  <c15:layout>
                    <c:manualLayout>
                      <c:w val="0.27499533257052439"/>
                      <c:h val="0.20811411184762238"/>
                    </c:manualLayout>
                  </c15:layout>
                </c:ext>
                <c:ext xmlns:c16="http://schemas.microsoft.com/office/drawing/2014/chart" uri="{C3380CC4-5D6E-409C-BE32-E72D297353CC}">
                  <c16:uniqueId val="{00000001-25DB-4556-95C1-7FF5AEA80363}"/>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5DB-4556-95C1-7FF5AEA803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Global!$M$22:$M$26</c:f>
              <c:strCache>
                <c:ptCount val="5"/>
                <c:pt idx="1">
                  <c:v>Coopératives</c:v>
                </c:pt>
                <c:pt idx="2">
                  <c:v>Artisans individuels</c:v>
                </c:pt>
                <c:pt idx="3">
                  <c:v>Min tourisme</c:v>
                </c:pt>
                <c:pt idx="4">
                  <c:v>E-Commerce</c:v>
                </c:pt>
              </c:strCache>
            </c:strRef>
          </c:cat>
          <c:val>
            <c:numRef>
              <c:f>Global!$N$22:$N$26</c:f>
              <c:numCache>
                <c:formatCode>0.0</c:formatCode>
                <c:ptCount val="5"/>
                <c:pt idx="1">
                  <c:v>66.279919303124998</c:v>
                </c:pt>
                <c:pt idx="2">
                  <c:v>28.041907300000013</c:v>
                </c:pt>
                <c:pt idx="3">
                  <c:v>24.031688071874999</c:v>
                </c:pt>
                <c:pt idx="4">
                  <c:v>34.889104799999998</c:v>
                </c:pt>
              </c:numCache>
            </c:numRef>
          </c:val>
          <c:extLst>
            <c:ext xmlns:c16="http://schemas.microsoft.com/office/drawing/2014/chart" uri="{C3380CC4-5D6E-409C-BE32-E72D297353CC}">
              <c16:uniqueId val="{0000000A-25DB-4556-95C1-7FF5AEA8036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0.09301</cdr:y>
    </cdr:from>
    <cdr:to>
      <cdr:x>0.2</cdr:x>
      <cdr:y>0.20967</cdr:y>
    </cdr:to>
    <cdr:sp macro="" textlink="">
      <cdr:nvSpPr>
        <cdr:cNvPr id="2" name="ZoneTexte 1">
          <a:extLst xmlns:a="http://schemas.openxmlformats.org/drawingml/2006/main">
            <a:ext uri="{FF2B5EF4-FFF2-40B4-BE49-F238E27FC236}">
              <a16:creationId xmlns:a16="http://schemas.microsoft.com/office/drawing/2014/main" id="{935A63BC-059F-408C-A3A0-F5F1E7C3EBED}"/>
            </a:ext>
          </a:extLst>
        </cdr:cNvPr>
        <cdr:cNvSpPr txBox="1"/>
      </cdr:nvSpPr>
      <cdr:spPr>
        <a:xfrm xmlns:a="http://schemas.openxmlformats.org/drawingml/2006/main">
          <a:off x="0" y="220840"/>
          <a:ext cx="914400"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50" b="1" dirty="0">
              <a:solidFill>
                <a:srgbClr val="C00000"/>
              </a:solidFill>
            </a:rPr>
            <a:t>TCAM</a:t>
          </a:r>
        </a:p>
      </cdr:txBody>
    </cdr:sp>
  </cdr:relSizeAnchor>
  <cdr:relSizeAnchor xmlns:cdr="http://schemas.openxmlformats.org/drawingml/2006/chartDrawing">
    <cdr:from>
      <cdr:x>0.78773</cdr:x>
      <cdr:y>0.2141</cdr:y>
    </cdr:from>
    <cdr:to>
      <cdr:x>0.98773</cdr:x>
      <cdr:y>0.34877</cdr:y>
    </cdr:to>
    <cdr:sp macro="" textlink="">
      <cdr:nvSpPr>
        <cdr:cNvPr id="3" name="ZoneTexte 2">
          <a:extLst xmlns:a="http://schemas.openxmlformats.org/drawingml/2006/main">
            <a:ext uri="{FF2B5EF4-FFF2-40B4-BE49-F238E27FC236}">
              <a16:creationId xmlns:a16="http://schemas.microsoft.com/office/drawing/2014/main" id="{CC3A607A-09FB-4DC4-ACFD-A04724E28FAC}"/>
            </a:ext>
          </a:extLst>
        </cdr:cNvPr>
        <cdr:cNvSpPr txBox="1"/>
      </cdr:nvSpPr>
      <cdr:spPr>
        <a:xfrm xmlns:a="http://schemas.openxmlformats.org/drawingml/2006/main">
          <a:off x="3601501" y="508343"/>
          <a:ext cx="914400" cy="319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dirty="0">
              <a:solidFill>
                <a:srgbClr val="C00000"/>
              </a:solidFill>
            </a:rPr>
            <a:t>14%    46%    18%</a:t>
          </a: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A7E5-7EB9-4FC5-9E6F-14080C459ED8}"/>
              </a:ext>
            </a:extLst>
          </p:cNvPr>
          <p:cNvSpPr>
            <a:spLocks noGrp="1"/>
          </p:cNvSpPr>
          <p:nvPr>
            <p:ph type="ctrTitle" hasCustomPrompt="1"/>
          </p:nvPr>
        </p:nvSpPr>
        <p:spPr>
          <a:xfrm>
            <a:off x="1524000" y="1409134"/>
            <a:ext cx="9144000" cy="2387600"/>
          </a:xfrm>
        </p:spPr>
        <p:txBody>
          <a:bodyPr anchor="b"/>
          <a:lstStyle>
            <a:lvl1pPr algn="ctr">
              <a:defRPr sz="6000" b="0" i="0" cap="none" spc="0">
                <a:ln w="0"/>
                <a:solidFill>
                  <a:schemeClr val="tx1"/>
                </a:solidFill>
                <a:effectLst>
                  <a:outerShdw blurRad="38100" dist="19050" dir="2700000" algn="tl" rotWithShape="0">
                    <a:schemeClr val="dk1">
                      <a:alpha val="40000"/>
                    </a:schemeClr>
                  </a:outerShdw>
                </a:effectLst>
                <a:latin typeface="Century" panose="02040604050505020304" pitchFamily="18" charset="0"/>
              </a:defRPr>
            </a:lvl1pPr>
          </a:lstStyle>
          <a:p>
            <a:r>
              <a:rPr lang="en-US" dirty="0"/>
              <a:t>Title</a:t>
            </a:r>
          </a:p>
        </p:txBody>
      </p:sp>
      <p:sp>
        <p:nvSpPr>
          <p:cNvPr id="3" name="Subtitle 2">
            <a:extLst>
              <a:ext uri="{FF2B5EF4-FFF2-40B4-BE49-F238E27FC236}">
                <a16:creationId xmlns:a16="http://schemas.microsoft.com/office/drawing/2014/main" id="{6B8EB727-4C51-4AD4-BA77-831AF5E775FB}"/>
              </a:ext>
            </a:extLst>
          </p:cNvPr>
          <p:cNvSpPr>
            <a:spLocks noGrp="1"/>
          </p:cNvSpPr>
          <p:nvPr>
            <p:ph type="subTitle" idx="1" hasCustomPrompt="1"/>
          </p:nvPr>
        </p:nvSpPr>
        <p:spPr>
          <a:xfrm>
            <a:off x="1524000" y="3877379"/>
            <a:ext cx="9144000" cy="1655762"/>
          </a:xfrm>
        </p:spPr>
        <p:txBody>
          <a:bodyPr/>
          <a:lstStyle>
            <a:lvl1pPr marL="0" indent="0" algn="ctr">
              <a:buNone/>
              <a:defRPr sz="2400" b="0" i="1" cap="none" spc="0">
                <a:ln w="0"/>
                <a:solidFill>
                  <a:schemeClr val="tx1"/>
                </a:solidFill>
                <a:effectLst>
                  <a:outerShdw blurRad="38100" dist="19050" dir="2700000" algn="tl" rotWithShape="0">
                    <a:schemeClr val="dk1">
                      <a:alpha val="40000"/>
                    </a:schemeClr>
                  </a:outerShdw>
                </a:effectLst>
                <a:latin typeface="Century Gothic" panose="020B0502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 Title</a:t>
            </a:r>
          </a:p>
        </p:txBody>
      </p:sp>
      <p:sp>
        <p:nvSpPr>
          <p:cNvPr id="39" name="Rectangle 38">
            <a:extLst>
              <a:ext uri="{FF2B5EF4-FFF2-40B4-BE49-F238E27FC236}">
                <a16:creationId xmlns:a16="http://schemas.microsoft.com/office/drawing/2014/main" id="{110BF951-24E2-4C4A-8617-79E1743989EB}"/>
              </a:ext>
            </a:extLst>
          </p:cNvPr>
          <p:cNvSpPr/>
          <p:nvPr userDrawn="1"/>
        </p:nvSpPr>
        <p:spPr>
          <a:xfrm>
            <a:off x="293802" y="1270965"/>
            <a:ext cx="11604395" cy="69280"/>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D5DE438-2123-419F-B93D-0D657D65C545}"/>
              </a:ext>
            </a:extLst>
          </p:cNvPr>
          <p:cNvSpPr/>
          <p:nvPr userDrawn="1"/>
        </p:nvSpPr>
        <p:spPr>
          <a:xfrm>
            <a:off x="996100" y="904973"/>
            <a:ext cx="94411" cy="4578142"/>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D85F874-D339-483E-BF16-07D14D68DA72}"/>
              </a:ext>
            </a:extLst>
          </p:cNvPr>
          <p:cNvSpPr/>
          <p:nvPr userDrawn="1"/>
        </p:nvSpPr>
        <p:spPr>
          <a:xfrm>
            <a:off x="11060784" y="904973"/>
            <a:ext cx="94413" cy="4647422"/>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3" name="image4.png">
            <a:extLst>
              <a:ext uri="{FF2B5EF4-FFF2-40B4-BE49-F238E27FC236}">
                <a16:creationId xmlns:a16="http://schemas.microsoft.com/office/drawing/2014/main" id="{7C505E46-8BF6-4436-8A0B-23D27C44D322}"/>
              </a:ext>
            </a:extLst>
          </p:cNvPr>
          <p:cNvPicPr/>
          <p:nvPr userDrawn="1"/>
        </p:nvPicPr>
        <p:blipFill>
          <a:blip r:embed="rId2"/>
          <a:srcRect/>
          <a:stretch>
            <a:fillRect/>
          </a:stretch>
        </p:blipFill>
        <p:spPr>
          <a:xfrm>
            <a:off x="9684254" y="6143274"/>
            <a:ext cx="1376530" cy="570681"/>
          </a:xfrm>
          <a:prstGeom prst="rect">
            <a:avLst/>
          </a:prstGeom>
          <a:ln/>
        </p:spPr>
      </p:pic>
      <p:pic>
        <p:nvPicPr>
          <p:cNvPr id="14" name="Picture 13">
            <a:extLst>
              <a:ext uri="{FF2B5EF4-FFF2-40B4-BE49-F238E27FC236}">
                <a16:creationId xmlns:a16="http://schemas.microsoft.com/office/drawing/2014/main" id="{4DBA6EF7-E9BA-4E5F-B728-9F34802F36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2518" y="6062868"/>
            <a:ext cx="1047618" cy="731491"/>
          </a:xfrm>
          <a:prstGeom prst="rect">
            <a:avLst/>
          </a:prstGeom>
        </p:spPr>
      </p:pic>
      <p:pic>
        <p:nvPicPr>
          <p:cNvPr id="15" name="Picture 14">
            <a:extLst>
              <a:ext uri="{FF2B5EF4-FFF2-40B4-BE49-F238E27FC236}">
                <a16:creationId xmlns:a16="http://schemas.microsoft.com/office/drawing/2014/main" id="{323E92C7-243C-41CD-BBA7-6F6CC32CBF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318" y="6202289"/>
            <a:ext cx="1444082" cy="526572"/>
          </a:xfrm>
          <a:prstGeom prst="rect">
            <a:avLst/>
          </a:prstGeom>
        </p:spPr>
      </p:pic>
      <p:pic>
        <p:nvPicPr>
          <p:cNvPr id="18" name="Picture 17">
            <a:extLst>
              <a:ext uri="{FF2B5EF4-FFF2-40B4-BE49-F238E27FC236}">
                <a16:creationId xmlns:a16="http://schemas.microsoft.com/office/drawing/2014/main" id="{EBDD7E73-FFB7-49EC-B3AC-E624AB4FA0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02473" y="63859"/>
            <a:ext cx="1253764" cy="1253764"/>
          </a:xfrm>
          <a:prstGeom prst="rect">
            <a:avLst/>
          </a:prstGeom>
        </p:spPr>
      </p:pic>
      <p:pic>
        <p:nvPicPr>
          <p:cNvPr id="19" name="Picture 18">
            <a:extLst>
              <a:ext uri="{FF2B5EF4-FFF2-40B4-BE49-F238E27FC236}">
                <a16:creationId xmlns:a16="http://schemas.microsoft.com/office/drawing/2014/main" id="{CF868929-819B-4AFF-9A78-53EBC6326BF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7184" t="12568" r="15833" b="17977"/>
          <a:stretch/>
        </p:blipFill>
        <p:spPr>
          <a:xfrm>
            <a:off x="1395058" y="0"/>
            <a:ext cx="1289148" cy="1317623"/>
          </a:xfrm>
          <a:prstGeom prst="rect">
            <a:avLst/>
          </a:prstGeom>
        </p:spPr>
      </p:pic>
      <p:pic>
        <p:nvPicPr>
          <p:cNvPr id="7" name="Picture 6">
            <a:extLst>
              <a:ext uri="{FF2B5EF4-FFF2-40B4-BE49-F238E27FC236}">
                <a16:creationId xmlns:a16="http://schemas.microsoft.com/office/drawing/2014/main" id="{B0DBA0B2-FAFF-43C9-B2D9-080B700468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6100" y="6246810"/>
            <a:ext cx="2945634" cy="363608"/>
          </a:xfrm>
          <a:prstGeom prst="rect">
            <a:avLst/>
          </a:prstGeom>
        </p:spPr>
      </p:pic>
    </p:spTree>
    <p:extLst>
      <p:ext uri="{BB962C8B-B14F-4D97-AF65-F5344CB8AC3E}">
        <p14:creationId xmlns:p14="http://schemas.microsoft.com/office/powerpoint/2010/main" val="4009726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52F0A44A-4267-434F-AFF8-F59AA9F3B99A}"/>
              </a:ext>
            </a:extLst>
          </p:cNvPr>
          <p:cNvSpPr>
            <a:spLocks noGrp="1"/>
          </p:cNvSpPr>
          <p:nvPr>
            <p:ph type="body" orient="vert" idx="1"/>
          </p:nvPr>
        </p:nvSpPr>
        <p:spPr>
          <a:xfrm>
            <a:off x="1186996" y="1967030"/>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D61BAFCD-B021-4218-A314-E9F0395BD0C3}"/>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3F736187-AAA0-47ED-BB88-404ADEBEF0D8}"/>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9D025984-A8A9-4029-ADC5-EF227A009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17" name="Title 1">
            <a:extLst>
              <a:ext uri="{FF2B5EF4-FFF2-40B4-BE49-F238E27FC236}">
                <a16:creationId xmlns:a16="http://schemas.microsoft.com/office/drawing/2014/main" id="{267AE0A5-5624-4EE8-BCAF-CF30204A5CE0}"/>
              </a:ext>
            </a:extLst>
          </p:cNvPr>
          <p:cNvSpPr>
            <a:spLocks noGrp="1"/>
          </p:cNvSpPr>
          <p:nvPr>
            <p:ph type="title"/>
          </p:nvPr>
        </p:nvSpPr>
        <p:spPr>
          <a:xfrm>
            <a:off x="1177566" y="732971"/>
            <a:ext cx="10515600" cy="1093085"/>
          </a:xfrm>
        </p:spPr>
        <p:txBody>
          <a:bodyPr/>
          <a:lstStyle/>
          <a:p>
            <a:r>
              <a:rPr lang="en-US" dirty="0"/>
              <a:t>Click to edit Master title style</a:t>
            </a:r>
          </a:p>
        </p:txBody>
      </p:sp>
    </p:spTree>
    <p:extLst>
      <p:ext uri="{BB962C8B-B14F-4D97-AF65-F5344CB8AC3E}">
        <p14:creationId xmlns:p14="http://schemas.microsoft.com/office/powerpoint/2010/main" val="32223150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86619F-FBC7-46DE-A6C8-4F8BDCB4B22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50423-EF6F-4E49-833E-AA1E7D6927D4}"/>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80ECFF3-A93E-4CF9-8001-B3050308DC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6406" y="-119564"/>
            <a:ext cx="1172457" cy="1155688"/>
          </a:xfrm>
          <a:prstGeom prst="rect">
            <a:avLst/>
          </a:prstGeom>
        </p:spPr>
      </p:pic>
    </p:spTree>
    <p:extLst>
      <p:ext uri="{BB962C8B-B14F-4D97-AF65-F5344CB8AC3E}">
        <p14:creationId xmlns:p14="http://schemas.microsoft.com/office/powerpoint/2010/main" val="2179005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405D-9116-43BC-B7FA-FFEEE28E5271}"/>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3D0E81-049D-4C42-98E5-261E5E24AAAC}"/>
              </a:ext>
            </a:extLst>
          </p:cNvPr>
          <p:cNvSpPr>
            <a:spLocks noGrp="1"/>
          </p:cNvSpPr>
          <p:nvPr>
            <p:ph idx="1"/>
          </p:nvPr>
        </p:nvSpPr>
        <p:spPr>
          <a:xfrm>
            <a:off x="1177566" y="2000562"/>
            <a:ext cx="10515600" cy="443093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5D77A18C-BCFA-4C71-AF7F-A2064635FF1B}"/>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0EA56D16-8B4D-4848-99F7-B874DC46E5F2}"/>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CA38012-9D85-42C8-8AF5-ED03D165A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Tree>
    <p:extLst>
      <p:ext uri="{BB962C8B-B14F-4D97-AF65-F5344CB8AC3E}">
        <p14:creationId xmlns:p14="http://schemas.microsoft.com/office/powerpoint/2010/main" val="9593987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41CB-3EAD-4159-97AC-71869439A451}"/>
              </a:ext>
            </a:extLst>
          </p:cNvPr>
          <p:cNvSpPr>
            <a:spLocks noGrp="1"/>
          </p:cNvSpPr>
          <p:nvPr>
            <p:ph type="title"/>
          </p:nvPr>
        </p:nvSpPr>
        <p:spPr>
          <a:xfrm>
            <a:off x="831851" y="1709740"/>
            <a:ext cx="10515600" cy="2852737"/>
          </a:xfrm>
        </p:spPr>
        <p:txBody>
          <a:bodyPr anchor="b"/>
          <a:lstStyle>
            <a:lvl1pPr>
              <a:defRPr sz="6000">
                <a:latin typeface="Century" panose="020406040505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4A80954-5EDF-403F-995D-A3CD301E8943}"/>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pic>
        <p:nvPicPr>
          <p:cNvPr id="13" name="Picture 12">
            <a:extLst>
              <a:ext uri="{FF2B5EF4-FFF2-40B4-BE49-F238E27FC236}">
                <a16:creationId xmlns:a16="http://schemas.microsoft.com/office/drawing/2014/main" id="{C6B8E85F-4683-4CE9-B7D9-CF0CD404A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00" y="6260799"/>
            <a:ext cx="2499632" cy="408437"/>
          </a:xfrm>
          <a:prstGeom prst="rect">
            <a:avLst/>
          </a:prstGeom>
        </p:spPr>
      </p:pic>
      <p:pic>
        <p:nvPicPr>
          <p:cNvPr id="14" name="image4.png">
            <a:extLst>
              <a:ext uri="{FF2B5EF4-FFF2-40B4-BE49-F238E27FC236}">
                <a16:creationId xmlns:a16="http://schemas.microsoft.com/office/drawing/2014/main" id="{170AFC62-1A00-4F56-A049-52310BB773D9}"/>
              </a:ext>
            </a:extLst>
          </p:cNvPr>
          <p:cNvPicPr/>
          <p:nvPr userDrawn="1"/>
        </p:nvPicPr>
        <p:blipFill>
          <a:blip r:embed="rId3"/>
          <a:srcRect/>
          <a:stretch>
            <a:fillRect/>
          </a:stretch>
        </p:blipFill>
        <p:spPr>
          <a:xfrm>
            <a:off x="9918628" y="6214194"/>
            <a:ext cx="1236569" cy="501648"/>
          </a:xfrm>
          <a:prstGeom prst="rect">
            <a:avLst/>
          </a:prstGeom>
          <a:ln/>
        </p:spPr>
      </p:pic>
      <p:pic>
        <p:nvPicPr>
          <p:cNvPr id="15" name="Picture 14">
            <a:extLst>
              <a:ext uri="{FF2B5EF4-FFF2-40B4-BE49-F238E27FC236}">
                <a16:creationId xmlns:a16="http://schemas.microsoft.com/office/drawing/2014/main" id="{FAAFD24A-6816-4111-B762-3B7404E2FD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3486" y="6160598"/>
            <a:ext cx="907655" cy="633763"/>
          </a:xfrm>
          <a:prstGeom prst="rect">
            <a:avLst/>
          </a:prstGeom>
        </p:spPr>
      </p:pic>
      <p:pic>
        <p:nvPicPr>
          <p:cNvPr id="16" name="Picture 15">
            <a:extLst>
              <a:ext uri="{FF2B5EF4-FFF2-40B4-BE49-F238E27FC236}">
                <a16:creationId xmlns:a16="http://schemas.microsoft.com/office/drawing/2014/main" id="{87F419E3-A8C0-4B4E-988B-EC17D7C96D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1917" y="6214194"/>
            <a:ext cx="1444082" cy="526572"/>
          </a:xfrm>
          <a:prstGeom prst="rect">
            <a:avLst/>
          </a:prstGeom>
        </p:spPr>
      </p:pic>
      <p:pic>
        <p:nvPicPr>
          <p:cNvPr id="20" name="Picture 19">
            <a:extLst>
              <a:ext uri="{FF2B5EF4-FFF2-40B4-BE49-F238E27FC236}">
                <a16:creationId xmlns:a16="http://schemas.microsoft.com/office/drawing/2014/main" id="{155CDF2B-8409-4DED-A438-2E43BDFA34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02473" y="63859"/>
            <a:ext cx="1253764" cy="1253764"/>
          </a:xfrm>
          <a:prstGeom prst="rect">
            <a:avLst/>
          </a:prstGeom>
        </p:spPr>
      </p:pic>
      <p:pic>
        <p:nvPicPr>
          <p:cNvPr id="22" name="Picture 21">
            <a:extLst>
              <a:ext uri="{FF2B5EF4-FFF2-40B4-BE49-F238E27FC236}">
                <a16:creationId xmlns:a16="http://schemas.microsoft.com/office/drawing/2014/main" id="{AEDEB4CE-AB0B-414B-B69C-0358BAF1CAC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7184" t="12568" r="15833" b="17977"/>
          <a:stretch/>
        </p:blipFill>
        <p:spPr>
          <a:xfrm>
            <a:off x="1395058" y="0"/>
            <a:ext cx="1289148" cy="1317623"/>
          </a:xfrm>
          <a:prstGeom prst="rect">
            <a:avLst/>
          </a:prstGeom>
        </p:spPr>
      </p:pic>
    </p:spTree>
    <p:extLst>
      <p:ext uri="{BB962C8B-B14F-4D97-AF65-F5344CB8AC3E}">
        <p14:creationId xmlns:p14="http://schemas.microsoft.com/office/powerpoint/2010/main" val="26119031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6E8F0-0053-45D4-A91C-82D712446BFC}"/>
              </a:ext>
            </a:extLst>
          </p:cNvPr>
          <p:cNvSpPr>
            <a:spLocks noGrp="1"/>
          </p:cNvSpPr>
          <p:nvPr>
            <p:ph sz="half" idx="1"/>
          </p:nvPr>
        </p:nvSpPr>
        <p:spPr>
          <a:xfrm>
            <a:off x="1196420" y="1985884"/>
            <a:ext cx="5181600" cy="444561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76D9B3-DAF8-4435-A110-F6BDC7F8C01D}"/>
              </a:ext>
            </a:extLst>
          </p:cNvPr>
          <p:cNvSpPr>
            <a:spLocks noGrp="1"/>
          </p:cNvSpPr>
          <p:nvPr>
            <p:ph sz="half" idx="2"/>
          </p:nvPr>
        </p:nvSpPr>
        <p:spPr>
          <a:xfrm>
            <a:off x="6530420" y="1985883"/>
            <a:ext cx="5181600" cy="444560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BFF972C6-C9F0-4649-AEEB-21815F9CFD52}"/>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2545A982-DE66-4877-8A08-983D5F4EBD3C}"/>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25" name="Picture 24">
            <a:extLst>
              <a:ext uri="{FF2B5EF4-FFF2-40B4-BE49-F238E27FC236}">
                <a16:creationId xmlns:a16="http://schemas.microsoft.com/office/drawing/2014/main" id="{1C2554F1-B6A5-4593-826F-67930D8BD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26" name="Title 1">
            <a:extLst>
              <a:ext uri="{FF2B5EF4-FFF2-40B4-BE49-F238E27FC236}">
                <a16:creationId xmlns:a16="http://schemas.microsoft.com/office/drawing/2014/main" id="{B4EB2A65-5188-4034-93D7-55D06BF1A0FC}"/>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Tree>
    <p:extLst>
      <p:ext uri="{BB962C8B-B14F-4D97-AF65-F5344CB8AC3E}">
        <p14:creationId xmlns:p14="http://schemas.microsoft.com/office/powerpoint/2010/main" val="27251119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AE1F01-7442-43AE-B192-9847F4AA928F}"/>
              </a:ext>
            </a:extLst>
          </p:cNvPr>
          <p:cNvSpPr>
            <a:spLocks noGrp="1"/>
          </p:cNvSpPr>
          <p:nvPr>
            <p:ph type="body" idx="1"/>
          </p:nvPr>
        </p:nvSpPr>
        <p:spPr>
          <a:xfrm>
            <a:off x="1179154" y="1916838"/>
            <a:ext cx="5157787" cy="823912"/>
          </a:xfrm>
        </p:spPr>
        <p:txBody>
          <a:bodyPr anchor="b"/>
          <a:lstStyle>
            <a:lvl1pPr marL="0" indent="0">
              <a:buNone/>
              <a:defRPr sz="2400" b="1">
                <a:latin typeface="Century" panose="020406040505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08A5F84-8D4D-41C5-A6ED-879A02121EF2}"/>
              </a:ext>
            </a:extLst>
          </p:cNvPr>
          <p:cNvSpPr>
            <a:spLocks noGrp="1"/>
          </p:cNvSpPr>
          <p:nvPr>
            <p:ph sz="half" idx="2"/>
          </p:nvPr>
        </p:nvSpPr>
        <p:spPr>
          <a:xfrm>
            <a:off x="1179154" y="2740750"/>
            <a:ext cx="5157787" cy="370959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71D2160-17A8-4AEE-9AF8-B915D3D75E15}"/>
              </a:ext>
            </a:extLst>
          </p:cNvPr>
          <p:cNvSpPr>
            <a:spLocks noGrp="1"/>
          </p:cNvSpPr>
          <p:nvPr>
            <p:ph type="body" sz="quarter" idx="3"/>
          </p:nvPr>
        </p:nvSpPr>
        <p:spPr>
          <a:xfrm>
            <a:off x="6511566" y="1916838"/>
            <a:ext cx="5183188" cy="823912"/>
          </a:xfrm>
        </p:spPr>
        <p:txBody>
          <a:bodyPr anchor="b">
            <a:normAutofit/>
          </a:bodyPr>
          <a:lstStyle>
            <a:lvl1pPr marL="0" indent="0">
              <a:buNone/>
              <a:defRPr lang="en-US" sz="2400" b="1" kern="1200" dirty="0">
                <a:solidFill>
                  <a:schemeClr val="tx1"/>
                </a:solidFill>
                <a:latin typeface="Century" panose="02040604050505020304" pitchFamily="18" charset="0"/>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a:extLst>
              <a:ext uri="{FF2B5EF4-FFF2-40B4-BE49-F238E27FC236}">
                <a16:creationId xmlns:a16="http://schemas.microsoft.com/office/drawing/2014/main" id="{06485BC3-67A8-4FB8-A865-0C0729922F6F}"/>
              </a:ext>
            </a:extLst>
          </p:cNvPr>
          <p:cNvSpPr>
            <a:spLocks noGrp="1"/>
          </p:cNvSpPr>
          <p:nvPr>
            <p:ph sz="quarter" idx="4"/>
          </p:nvPr>
        </p:nvSpPr>
        <p:spPr>
          <a:xfrm>
            <a:off x="6511566" y="2740750"/>
            <a:ext cx="5183188" cy="370959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Rectangle 25">
            <a:extLst>
              <a:ext uri="{FF2B5EF4-FFF2-40B4-BE49-F238E27FC236}">
                <a16:creationId xmlns:a16="http://schemas.microsoft.com/office/drawing/2014/main" id="{D2692C84-9274-410A-A175-0D11FEE54FF7}"/>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201BA719-C739-4EF0-9A57-4914A75011C1}"/>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28" name="Picture 27">
            <a:extLst>
              <a:ext uri="{FF2B5EF4-FFF2-40B4-BE49-F238E27FC236}">
                <a16:creationId xmlns:a16="http://schemas.microsoft.com/office/drawing/2014/main" id="{E73A4F40-D534-4FC6-86E3-DBAF6DD64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29" name="Title 1">
            <a:extLst>
              <a:ext uri="{FF2B5EF4-FFF2-40B4-BE49-F238E27FC236}">
                <a16:creationId xmlns:a16="http://schemas.microsoft.com/office/drawing/2014/main" id="{795EAED3-CDF9-41AE-A98D-7E3C88DFB9E5}"/>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Tree>
    <p:extLst>
      <p:ext uri="{BB962C8B-B14F-4D97-AF65-F5344CB8AC3E}">
        <p14:creationId xmlns:p14="http://schemas.microsoft.com/office/powerpoint/2010/main" val="21705428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DCA0553-72FC-468E-B847-49A59EC91515}"/>
              </a:ext>
            </a:extLst>
          </p:cNvPr>
          <p:cNvSpPr/>
          <p:nvPr userDrawn="1"/>
        </p:nvSpPr>
        <p:spPr>
          <a:xfrm>
            <a:off x="93463" y="1844911"/>
            <a:ext cx="11680606" cy="58885"/>
          </a:xfrm>
          <a:prstGeom prst="rect">
            <a:avLst/>
          </a:prstGeom>
          <a:solidFill>
            <a:srgbClr val="F8AB0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EF56F055-6C33-40B3-BF90-D9A574D429BD}"/>
              </a:ext>
            </a:extLst>
          </p:cNvPr>
          <p:cNvSpPr/>
          <p:nvPr userDrawn="1"/>
        </p:nvSpPr>
        <p:spPr>
          <a:xfrm>
            <a:off x="1003162" y="732971"/>
            <a:ext cx="94269" cy="5698523"/>
          </a:xfrm>
          <a:prstGeom prst="rect">
            <a:avLst/>
          </a:prstGeom>
          <a:solidFill>
            <a:srgbClr val="1B435D"/>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DF6A88BF-DE00-413B-B811-9E52B02612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07" y="709318"/>
            <a:ext cx="1172457" cy="1155688"/>
          </a:xfrm>
          <a:prstGeom prst="rect">
            <a:avLst/>
          </a:prstGeom>
        </p:spPr>
      </p:pic>
      <p:sp>
        <p:nvSpPr>
          <p:cNvPr id="23" name="Title 1">
            <a:extLst>
              <a:ext uri="{FF2B5EF4-FFF2-40B4-BE49-F238E27FC236}">
                <a16:creationId xmlns:a16="http://schemas.microsoft.com/office/drawing/2014/main" id="{C1998C53-9099-4975-8B0F-4171961CB4F9}"/>
              </a:ext>
            </a:extLst>
          </p:cNvPr>
          <p:cNvSpPr>
            <a:spLocks noGrp="1"/>
          </p:cNvSpPr>
          <p:nvPr>
            <p:ph type="title"/>
          </p:nvPr>
        </p:nvSpPr>
        <p:spPr>
          <a:xfrm>
            <a:off x="1177566" y="732971"/>
            <a:ext cx="10515600" cy="1093085"/>
          </a:xfrm>
        </p:spPr>
        <p:txBody>
          <a:bodyPr/>
          <a:lstStyle>
            <a:lvl1pPr>
              <a:defRPr>
                <a:latin typeface="Century" panose="02040604050505020304" pitchFamily="18" charset="0"/>
              </a:defRPr>
            </a:lvl1pPr>
          </a:lstStyle>
          <a:p>
            <a:r>
              <a:rPr lang="en-US" dirty="0"/>
              <a:t>Click to edit Master title style</a:t>
            </a:r>
          </a:p>
        </p:txBody>
      </p:sp>
    </p:spTree>
    <p:extLst>
      <p:ext uri="{BB962C8B-B14F-4D97-AF65-F5344CB8AC3E}">
        <p14:creationId xmlns:p14="http://schemas.microsoft.com/office/powerpoint/2010/main" val="12909023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D9B3BE-F0BA-43F5-AFB0-509D91F2E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00" y="6260799"/>
            <a:ext cx="2499632" cy="408437"/>
          </a:xfrm>
          <a:prstGeom prst="rect">
            <a:avLst/>
          </a:prstGeom>
        </p:spPr>
      </p:pic>
      <p:pic>
        <p:nvPicPr>
          <p:cNvPr id="12" name="image4.png">
            <a:extLst>
              <a:ext uri="{FF2B5EF4-FFF2-40B4-BE49-F238E27FC236}">
                <a16:creationId xmlns:a16="http://schemas.microsoft.com/office/drawing/2014/main" id="{F3684F37-41C1-442B-B8CC-192D9E572408}"/>
              </a:ext>
            </a:extLst>
          </p:cNvPr>
          <p:cNvPicPr/>
          <p:nvPr userDrawn="1"/>
        </p:nvPicPr>
        <p:blipFill>
          <a:blip r:embed="rId3"/>
          <a:srcRect/>
          <a:stretch>
            <a:fillRect/>
          </a:stretch>
        </p:blipFill>
        <p:spPr>
          <a:xfrm>
            <a:off x="9918628" y="6214194"/>
            <a:ext cx="1236569" cy="501648"/>
          </a:xfrm>
          <a:prstGeom prst="rect">
            <a:avLst/>
          </a:prstGeom>
          <a:ln/>
        </p:spPr>
      </p:pic>
      <p:pic>
        <p:nvPicPr>
          <p:cNvPr id="13" name="Picture 12">
            <a:extLst>
              <a:ext uri="{FF2B5EF4-FFF2-40B4-BE49-F238E27FC236}">
                <a16:creationId xmlns:a16="http://schemas.microsoft.com/office/drawing/2014/main" id="{1547C04E-6CF9-4365-AE24-FC723118FD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3486" y="6160598"/>
            <a:ext cx="907655" cy="633763"/>
          </a:xfrm>
          <a:prstGeom prst="rect">
            <a:avLst/>
          </a:prstGeom>
        </p:spPr>
      </p:pic>
      <p:pic>
        <p:nvPicPr>
          <p:cNvPr id="14" name="Picture 13">
            <a:extLst>
              <a:ext uri="{FF2B5EF4-FFF2-40B4-BE49-F238E27FC236}">
                <a16:creationId xmlns:a16="http://schemas.microsoft.com/office/drawing/2014/main" id="{2858BEB4-5273-4C38-B92A-929F433B769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1917" y="6214194"/>
            <a:ext cx="1444082" cy="526572"/>
          </a:xfrm>
          <a:prstGeom prst="rect">
            <a:avLst/>
          </a:prstGeom>
        </p:spPr>
      </p:pic>
      <p:pic>
        <p:nvPicPr>
          <p:cNvPr id="18" name="Picture 17">
            <a:extLst>
              <a:ext uri="{FF2B5EF4-FFF2-40B4-BE49-F238E27FC236}">
                <a16:creationId xmlns:a16="http://schemas.microsoft.com/office/drawing/2014/main" id="{8763185B-7EEF-4B9F-90EF-C1773F4433B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02473" y="63859"/>
            <a:ext cx="1253764" cy="1253764"/>
          </a:xfrm>
          <a:prstGeom prst="rect">
            <a:avLst/>
          </a:prstGeom>
        </p:spPr>
      </p:pic>
      <p:pic>
        <p:nvPicPr>
          <p:cNvPr id="19" name="Picture 18">
            <a:extLst>
              <a:ext uri="{FF2B5EF4-FFF2-40B4-BE49-F238E27FC236}">
                <a16:creationId xmlns:a16="http://schemas.microsoft.com/office/drawing/2014/main" id="{394211A2-C102-4CE6-887C-31766CD6194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7184" t="12568" r="15833" b="17977"/>
          <a:stretch/>
        </p:blipFill>
        <p:spPr>
          <a:xfrm>
            <a:off x="1395058" y="0"/>
            <a:ext cx="1289148" cy="1317623"/>
          </a:xfrm>
          <a:prstGeom prst="rect">
            <a:avLst/>
          </a:prstGeom>
        </p:spPr>
      </p:pic>
    </p:spTree>
    <p:extLst>
      <p:ext uri="{BB962C8B-B14F-4D97-AF65-F5344CB8AC3E}">
        <p14:creationId xmlns:p14="http://schemas.microsoft.com/office/powerpoint/2010/main" val="160451040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1065-630F-4E4B-BF64-2399158E9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374C1C-A7A6-4915-968E-06D19AD6A3E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B8D32A-90A3-4B8D-9900-59FA8ACCF36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12" name="Picture 11">
            <a:extLst>
              <a:ext uri="{FF2B5EF4-FFF2-40B4-BE49-F238E27FC236}">
                <a16:creationId xmlns:a16="http://schemas.microsoft.com/office/drawing/2014/main" id="{9761858F-C7F8-4332-86C7-1A95BBD8F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6406" y="-119564"/>
            <a:ext cx="1172457" cy="1155688"/>
          </a:xfrm>
          <a:prstGeom prst="rect">
            <a:avLst/>
          </a:prstGeom>
        </p:spPr>
      </p:pic>
    </p:spTree>
    <p:extLst>
      <p:ext uri="{BB962C8B-B14F-4D97-AF65-F5344CB8AC3E}">
        <p14:creationId xmlns:p14="http://schemas.microsoft.com/office/powerpoint/2010/main" val="37562232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F842-EB0B-4AEE-96A6-1AC1AEB32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A6A42-CA57-4F38-82F0-348DB85FB9E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EA36DCA-AE83-4A7C-BBD5-DFA6036CB91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11" name="Picture 10">
            <a:extLst>
              <a:ext uri="{FF2B5EF4-FFF2-40B4-BE49-F238E27FC236}">
                <a16:creationId xmlns:a16="http://schemas.microsoft.com/office/drawing/2014/main" id="{942D7049-38F6-4B0E-B795-A6AA5E5696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6406" y="-119564"/>
            <a:ext cx="1172457" cy="1155688"/>
          </a:xfrm>
          <a:prstGeom prst="rect">
            <a:avLst/>
          </a:prstGeom>
        </p:spPr>
      </p:pic>
    </p:spTree>
    <p:extLst>
      <p:ext uri="{BB962C8B-B14F-4D97-AF65-F5344CB8AC3E}">
        <p14:creationId xmlns:p14="http://schemas.microsoft.com/office/powerpoint/2010/main" val="34358375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7241E1-1898-467F-96E9-1D0A702DBE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C61426-71F0-404B-A95C-1EA807E39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00F4E-0019-4303-834D-B3350D52E7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B7879-7E8D-48B0-B795-B2071FE58E17}" type="datetimeFigureOut">
              <a:rPr lang="en-US" smtClean="0"/>
              <a:t>11/4/2019</a:t>
            </a:fld>
            <a:endParaRPr lang="en-US"/>
          </a:p>
        </p:txBody>
      </p:sp>
      <p:sp>
        <p:nvSpPr>
          <p:cNvPr id="5" name="Footer Placeholder 4">
            <a:extLst>
              <a:ext uri="{FF2B5EF4-FFF2-40B4-BE49-F238E27FC236}">
                <a16:creationId xmlns:a16="http://schemas.microsoft.com/office/drawing/2014/main" id="{1A68033C-236B-4834-B81D-110D6D8841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CD7207-AD4D-4A46-9D43-A9B1D04989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F3BD8-F06A-426F-B879-962EC16E8C33}" type="slidenum">
              <a:rPr lang="en-US" smtClean="0"/>
              <a:t>‹N°›</a:t>
            </a:fld>
            <a:endParaRPr lang="en-US"/>
          </a:p>
        </p:txBody>
      </p:sp>
    </p:spTree>
    <p:extLst>
      <p:ext uri="{BB962C8B-B14F-4D97-AF65-F5344CB8AC3E}">
        <p14:creationId xmlns:p14="http://schemas.microsoft.com/office/powerpoint/2010/main" val="90349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FBD7-3F67-4F54-9C80-B0A219458187}"/>
              </a:ext>
            </a:extLst>
          </p:cNvPr>
          <p:cNvSpPr>
            <a:spLocks noGrp="1"/>
          </p:cNvSpPr>
          <p:nvPr>
            <p:ph type="ctrTitle"/>
          </p:nvPr>
        </p:nvSpPr>
        <p:spPr/>
        <p:txBody>
          <a:bodyPr>
            <a:normAutofit/>
          </a:bodyPr>
          <a:lstStyle/>
          <a:p>
            <a:r>
              <a:rPr lang="fr-FR" sz="2200" i="1" dirty="0"/>
              <a:t>Etude relative aux plateformes artisanales dans la région de Tanger - Tétouan - Al Hoceima</a:t>
            </a:r>
            <a:endParaRPr lang="en-US" sz="2200" i="1" dirty="0"/>
          </a:p>
        </p:txBody>
      </p:sp>
      <p:sp>
        <p:nvSpPr>
          <p:cNvPr id="3" name="Subtitle 2">
            <a:extLst>
              <a:ext uri="{FF2B5EF4-FFF2-40B4-BE49-F238E27FC236}">
                <a16:creationId xmlns:a16="http://schemas.microsoft.com/office/drawing/2014/main" id="{AD153541-D2DF-4AE6-A22E-9AFA9C51260E}"/>
              </a:ext>
            </a:extLst>
          </p:cNvPr>
          <p:cNvSpPr>
            <a:spLocks noGrp="1"/>
          </p:cNvSpPr>
          <p:nvPr>
            <p:ph type="subTitle" idx="1"/>
          </p:nvPr>
        </p:nvSpPr>
        <p:spPr/>
        <p:txBody>
          <a:bodyPr/>
          <a:lstStyle/>
          <a:p>
            <a:r>
              <a:rPr lang="fr-FR" dirty="0">
                <a:solidFill>
                  <a:srgbClr val="C00000"/>
                </a:solidFill>
              </a:rPr>
              <a:t>Livrable</a:t>
            </a:r>
            <a:r>
              <a:rPr lang="en-US" dirty="0">
                <a:solidFill>
                  <a:srgbClr val="C00000"/>
                </a:solidFill>
              </a:rPr>
              <a:t> II: Présentation de </a:t>
            </a:r>
            <a:r>
              <a:rPr lang="fr-FR" dirty="0">
                <a:solidFill>
                  <a:srgbClr val="C00000"/>
                </a:solidFill>
              </a:rPr>
              <a:t>l’organisation</a:t>
            </a:r>
            <a:r>
              <a:rPr lang="en-US" dirty="0">
                <a:solidFill>
                  <a:srgbClr val="C00000"/>
                </a:solidFill>
              </a:rPr>
              <a:t> de la SDR et les scénarii d’affaires</a:t>
            </a:r>
          </a:p>
          <a:p>
            <a:endParaRPr lang="en-US" dirty="0"/>
          </a:p>
        </p:txBody>
      </p:sp>
    </p:spTree>
    <p:extLst>
      <p:ext uri="{BB962C8B-B14F-4D97-AF65-F5344CB8AC3E}">
        <p14:creationId xmlns:p14="http://schemas.microsoft.com/office/powerpoint/2010/main" val="245787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Organisation</a:t>
            </a:r>
            <a:r>
              <a:rPr lang="en-US" sz="3600" dirty="0">
                <a:solidFill>
                  <a:srgbClr val="76DCE4"/>
                </a:solidFill>
              </a:rPr>
              <a:t> de la SDR/ </a:t>
            </a:r>
            <a:r>
              <a:rPr lang="en-US" sz="3600" dirty="0" err="1">
                <a:solidFill>
                  <a:srgbClr val="76DCE4"/>
                </a:solidFill>
              </a:rPr>
              <a:t>Plateforme</a:t>
            </a:r>
            <a:r>
              <a:rPr lang="en-US" sz="3600" dirty="0">
                <a:solidFill>
                  <a:srgbClr val="76DCE4"/>
                </a:solidFill>
              </a:rPr>
              <a:t> – </a:t>
            </a:r>
            <a:r>
              <a:rPr lang="en-US" sz="3600" dirty="0">
                <a:solidFill>
                  <a:schemeClr val="accent4"/>
                </a:solidFill>
              </a:rPr>
              <a:t>Suite</a:t>
            </a:r>
          </a:p>
        </p:txBody>
      </p:sp>
      <p:sp>
        <p:nvSpPr>
          <p:cNvPr id="3" name="Content Placeholder 2">
            <a:extLst>
              <a:ext uri="{FF2B5EF4-FFF2-40B4-BE49-F238E27FC236}">
                <a16:creationId xmlns:a16="http://schemas.microsoft.com/office/drawing/2014/main" id="{ECF9E7D7-62BC-426F-9DAF-5B48CCC3D6C5}"/>
              </a:ext>
            </a:extLst>
          </p:cNvPr>
          <p:cNvSpPr>
            <a:spLocks noGrp="1"/>
          </p:cNvSpPr>
          <p:nvPr>
            <p:ph idx="1"/>
          </p:nvPr>
        </p:nvSpPr>
        <p:spPr>
          <a:xfrm>
            <a:off x="1177566" y="2387640"/>
            <a:ext cx="10515600" cy="4430932"/>
          </a:xfrm>
        </p:spPr>
        <p:txBody>
          <a:bodyPr>
            <a:normAutofit/>
          </a:bodyPr>
          <a:lstStyle/>
          <a:p>
            <a:pPr marL="457200" lvl="0" indent="-457200">
              <a:buFont typeface="+mj-lt"/>
              <a:buAutoNum type="arabicParenR"/>
            </a:pPr>
            <a:r>
              <a:rPr lang="en-US" sz="1600" b="1" dirty="0" err="1">
                <a:solidFill>
                  <a:schemeClr val="accent1"/>
                </a:solidFill>
              </a:rPr>
              <a:t>Coordinateur</a:t>
            </a:r>
            <a:r>
              <a:rPr lang="en-US" sz="1600" b="1" dirty="0">
                <a:solidFill>
                  <a:schemeClr val="accent1"/>
                </a:solidFill>
              </a:rPr>
              <a:t> </a:t>
            </a:r>
            <a:r>
              <a:rPr lang="en-US" sz="1600" b="1" dirty="0" err="1">
                <a:solidFill>
                  <a:schemeClr val="accent1"/>
                </a:solidFill>
              </a:rPr>
              <a:t>Plateforme</a:t>
            </a:r>
            <a:r>
              <a:rPr lang="en-US" sz="1600" b="1" dirty="0">
                <a:solidFill>
                  <a:schemeClr val="accent1"/>
                </a:solidFill>
              </a:rPr>
              <a:t>: </a:t>
            </a:r>
            <a:r>
              <a:rPr lang="en-US" sz="1600" dirty="0"/>
              <a:t>Il a pour </a:t>
            </a:r>
            <a:r>
              <a:rPr lang="en-US" sz="1600" dirty="0" err="1"/>
              <a:t>rôle</a:t>
            </a:r>
            <a:r>
              <a:rPr lang="en-US" sz="1600" dirty="0"/>
              <a:t> </a:t>
            </a:r>
            <a:r>
              <a:rPr lang="en-US" sz="1600" dirty="0" err="1"/>
              <a:t>d’assurer</a:t>
            </a:r>
            <a:r>
              <a:rPr lang="en-US" sz="1600" dirty="0"/>
              <a:t> le bon </a:t>
            </a:r>
            <a:r>
              <a:rPr lang="en-US" sz="1600" dirty="0" err="1"/>
              <a:t>fonctionnement</a:t>
            </a:r>
            <a:r>
              <a:rPr lang="en-US" sz="1600" dirty="0"/>
              <a:t> de la </a:t>
            </a:r>
            <a:r>
              <a:rPr lang="en-US" sz="1600" dirty="0" err="1"/>
              <a:t>plateforme</a:t>
            </a:r>
            <a:r>
              <a:rPr lang="en-US" sz="1600" dirty="0"/>
              <a:t> </a:t>
            </a:r>
            <a:r>
              <a:rPr lang="en-US" sz="1600" dirty="0" err="1"/>
              <a:t>en</a:t>
            </a:r>
            <a:r>
              <a:rPr lang="en-US" sz="1600" dirty="0"/>
              <a:t> </a:t>
            </a:r>
            <a:r>
              <a:rPr lang="en-US" sz="1600" dirty="0" err="1"/>
              <a:t>parfaite</a:t>
            </a:r>
            <a:r>
              <a:rPr lang="en-US" sz="1600" dirty="0"/>
              <a:t> correlation avec les </a:t>
            </a:r>
            <a:r>
              <a:rPr lang="en-US" sz="1600" dirty="0" err="1"/>
              <a:t>objectifs</a:t>
            </a:r>
            <a:r>
              <a:rPr lang="en-US" sz="1600" dirty="0"/>
              <a:t> </a:t>
            </a:r>
            <a:r>
              <a:rPr lang="en-US" sz="1600" dirty="0" err="1"/>
              <a:t>tracés</a:t>
            </a:r>
            <a:r>
              <a:rPr lang="en-US" sz="1600" dirty="0"/>
              <a:t> au </a:t>
            </a:r>
            <a:r>
              <a:rPr lang="en-US" sz="1600" dirty="0" err="1"/>
              <a:t>niveau</a:t>
            </a:r>
            <a:r>
              <a:rPr lang="en-US" sz="1600" dirty="0"/>
              <a:t> central. </a:t>
            </a:r>
            <a:r>
              <a:rPr lang="en-US" sz="1600" dirty="0" err="1"/>
              <a:t>En</a:t>
            </a:r>
            <a:r>
              <a:rPr lang="en-US" sz="1600" dirty="0"/>
              <a:t> collaboration avec </a:t>
            </a:r>
            <a:r>
              <a:rPr lang="en-US" sz="1600" dirty="0" err="1"/>
              <a:t>l’équipe</a:t>
            </a:r>
            <a:r>
              <a:rPr lang="en-US" sz="1600" dirty="0"/>
              <a:t> </a:t>
            </a:r>
            <a:r>
              <a:rPr lang="en-US" sz="1600" dirty="0" err="1"/>
              <a:t>en</a:t>
            </a:r>
            <a:r>
              <a:rPr lang="en-US" sz="1600" dirty="0"/>
              <a:t> place </a:t>
            </a:r>
            <a:r>
              <a:rPr lang="en-US" sz="1600" dirty="0" err="1"/>
              <a:t>il</a:t>
            </a:r>
            <a:r>
              <a:rPr lang="en-US" sz="1600" dirty="0"/>
              <a:t> participle au </a:t>
            </a:r>
            <a:r>
              <a:rPr lang="en-US" sz="1600" dirty="0" err="1"/>
              <a:t>développement</a:t>
            </a:r>
            <a:r>
              <a:rPr lang="en-US" sz="1600" dirty="0"/>
              <a:t> et la diversification du business </a:t>
            </a:r>
            <a:r>
              <a:rPr lang="en-US" sz="1600" dirty="0" err="1"/>
              <a:t>réalisé</a:t>
            </a:r>
            <a:r>
              <a:rPr lang="en-US" sz="1600" dirty="0"/>
              <a:t> par la </a:t>
            </a:r>
            <a:r>
              <a:rPr lang="en-US" sz="1600" dirty="0" err="1"/>
              <a:t>plateforme</a:t>
            </a:r>
            <a:r>
              <a:rPr lang="en-US" sz="1600" dirty="0"/>
              <a:t> tout </a:t>
            </a:r>
            <a:r>
              <a:rPr lang="en-US" sz="1600" dirty="0" err="1"/>
              <a:t>en</a:t>
            </a:r>
            <a:r>
              <a:rPr lang="en-US" sz="1600" dirty="0"/>
              <a:t> </a:t>
            </a:r>
            <a:r>
              <a:rPr lang="en-US" sz="1600" dirty="0" err="1"/>
              <a:t>veillant</a:t>
            </a:r>
            <a:r>
              <a:rPr lang="en-US" sz="1600" dirty="0"/>
              <a:t> au respect des budgets </a:t>
            </a:r>
            <a:r>
              <a:rPr lang="en-US" sz="1600" dirty="0" err="1"/>
              <a:t>alloués</a:t>
            </a:r>
            <a:r>
              <a:rPr lang="en-US" sz="1600" dirty="0"/>
              <a:t>. </a:t>
            </a:r>
            <a:endParaRPr lang="fr-FR" sz="1600" dirty="0"/>
          </a:p>
          <a:p>
            <a:pPr marL="457200" lvl="0" indent="-457200">
              <a:buFont typeface="+mj-lt"/>
              <a:buAutoNum type="arabicParenR"/>
            </a:pPr>
            <a:r>
              <a:rPr lang="fr-FR" sz="1600" b="1" dirty="0">
                <a:solidFill>
                  <a:schemeClr val="accent1"/>
                </a:solidFill>
              </a:rPr>
              <a:t>Responsable Commercial: </a:t>
            </a:r>
            <a:r>
              <a:rPr lang="fr-FR" sz="1600" dirty="0"/>
              <a:t>Il a pour rôle d’assurer le développement des ventes au niveau de la plateforme en s’assurant du maintien de la qualité offerte aux clients. </a:t>
            </a:r>
          </a:p>
          <a:p>
            <a:pPr marL="457200" lvl="0" indent="-457200">
              <a:buFont typeface="+mj-lt"/>
              <a:buAutoNum type="arabicParenR"/>
            </a:pPr>
            <a:r>
              <a:rPr lang="fr-FR" sz="1600" b="1" dirty="0">
                <a:solidFill>
                  <a:schemeClr val="accent1"/>
                </a:solidFill>
              </a:rPr>
              <a:t>Conseil et orientation des artisans: </a:t>
            </a:r>
            <a:r>
              <a:rPr lang="fr-FR" sz="1600" dirty="0"/>
              <a:t> Il a pour rôle de répondre aux interrogations des artisans sur la gestion de leurs activités en les aidant à mettre à niveau leurs produits ainsi que la manière de gérer leur commerce. Et afin d’y parvenir, il programme et organise, en collaboration avec le chargé de conseil et </a:t>
            </a:r>
            <a:r>
              <a:rPr lang="fr-FR" sz="1600" dirty="0" err="1"/>
              <a:t>orientationd</a:t>
            </a:r>
            <a:r>
              <a:rPr lang="fr-FR" sz="1600" dirty="0"/>
              <a:t> es artisans, les formations à dispenser aux artisans dans l’objectif de mettre à niveau des produits et les adapter aux besoins des utilisateurs.</a:t>
            </a:r>
          </a:p>
          <a:p>
            <a:pPr marL="342900" indent="-342900">
              <a:buFont typeface="+mj-lt"/>
              <a:buAutoNum type="arabicParenR"/>
            </a:pPr>
            <a:endParaRPr lang="en-US" sz="1600" dirty="0"/>
          </a:p>
        </p:txBody>
      </p:sp>
    </p:spTree>
    <p:extLst>
      <p:ext uri="{BB962C8B-B14F-4D97-AF65-F5344CB8AC3E}">
        <p14:creationId xmlns:p14="http://schemas.microsoft.com/office/powerpoint/2010/main" val="219888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Déscriptif</a:t>
            </a:r>
            <a:r>
              <a:rPr lang="en-US" sz="3600" dirty="0">
                <a:solidFill>
                  <a:srgbClr val="76DCE4"/>
                </a:solidFill>
              </a:rPr>
              <a:t> de </a:t>
            </a:r>
            <a:r>
              <a:rPr lang="en-US" sz="3600" dirty="0" err="1">
                <a:solidFill>
                  <a:srgbClr val="76DCE4"/>
                </a:solidFill>
              </a:rPr>
              <a:t>fonction</a:t>
            </a:r>
            <a:r>
              <a:rPr lang="en-US" sz="3600" dirty="0">
                <a:solidFill>
                  <a:srgbClr val="76DCE4"/>
                </a:solidFill>
              </a:rPr>
              <a:t> – </a:t>
            </a:r>
            <a:r>
              <a:rPr lang="en-US" sz="2400" dirty="0">
                <a:solidFill>
                  <a:schemeClr val="accent4"/>
                </a:solidFill>
              </a:rPr>
              <a:t>Directeur </a:t>
            </a:r>
            <a:r>
              <a:rPr lang="en-US" sz="2400" dirty="0" err="1">
                <a:solidFill>
                  <a:schemeClr val="accent4"/>
                </a:solidFill>
              </a:rPr>
              <a:t>Général</a:t>
            </a:r>
            <a:endParaRPr lang="en-US" sz="2400" dirty="0">
              <a:solidFill>
                <a:schemeClr val="accent4"/>
              </a:solidFill>
            </a:endParaRPr>
          </a:p>
        </p:txBody>
      </p:sp>
      <p:sp>
        <p:nvSpPr>
          <p:cNvPr id="10" name="Rectangle : coins arrondis 9">
            <a:extLst>
              <a:ext uri="{FF2B5EF4-FFF2-40B4-BE49-F238E27FC236}">
                <a16:creationId xmlns:a16="http://schemas.microsoft.com/office/drawing/2014/main" id="{D60447B0-6F5D-481C-B567-CCF82AA751B1}"/>
              </a:ext>
            </a:extLst>
          </p:cNvPr>
          <p:cNvSpPr/>
          <p:nvPr/>
        </p:nvSpPr>
        <p:spPr>
          <a:xfrm>
            <a:off x="1250989" y="2050034"/>
            <a:ext cx="2013924" cy="164029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Principales Missions</a:t>
            </a:r>
          </a:p>
        </p:txBody>
      </p:sp>
      <p:sp>
        <p:nvSpPr>
          <p:cNvPr id="11" name="Rectangle : coins arrondis 10">
            <a:extLst>
              <a:ext uri="{FF2B5EF4-FFF2-40B4-BE49-F238E27FC236}">
                <a16:creationId xmlns:a16="http://schemas.microsoft.com/office/drawing/2014/main" id="{04BF6713-CF45-474B-825B-D3CC3BB9FB9B}"/>
              </a:ext>
            </a:extLst>
          </p:cNvPr>
          <p:cNvSpPr/>
          <p:nvPr/>
        </p:nvSpPr>
        <p:spPr>
          <a:xfrm>
            <a:off x="3479017" y="2039748"/>
            <a:ext cx="8267938" cy="16402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Définir la stratégie de la SDR en prenant en compte l’environnement dans lequel elle évolue</a:t>
            </a:r>
          </a:p>
          <a:p>
            <a:pPr marL="285750" indent="-285750">
              <a:buFont typeface="Wingdings" panose="05000000000000000000" pitchFamily="2" charset="2"/>
              <a:buChar char="§"/>
            </a:pPr>
            <a:r>
              <a:rPr lang="fr-FR" sz="1200" dirty="0">
                <a:solidFill>
                  <a:schemeClr val="bg2">
                    <a:lumMod val="25000"/>
                  </a:schemeClr>
                </a:solidFill>
              </a:rPr>
              <a:t>Animer les équipes de la SDR dans un objectif de développement et respect des budgets alloués</a:t>
            </a:r>
          </a:p>
          <a:p>
            <a:pPr marL="285750" indent="-285750">
              <a:buFont typeface="Wingdings" panose="05000000000000000000" pitchFamily="2" charset="2"/>
              <a:buChar char="§"/>
            </a:pPr>
            <a:r>
              <a:rPr lang="fr-FR" sz="1200" dirty="0">
                <a:solidFill>
                  <a:schemeClr val="bg2">
                    <a:lumMod val="25000"/>
                  </a:schemeClr>
                </a:solidFill>
              </a:rPr>
              <a:t>Représenter la SDR auprès de l’ensemble des acteurs et partenaires</a:t>
            </a:r>
          </a:p>
          <a:p>
            <a:pPr marL="285750" indent="-285750">
              <a:buFont typeface="Wingdings" panose="05000000000000000000" pitchFamily="2" charset="2"/>
              <a:buChar char="§"/>
            </a:pPr>
            <a:r>
              <a:rPr lang="fr-FR" sz="1200" dirty="0">
                <a:solidFill>
                  <a:schemeClr val="bg2">
                    <a:lumMod val="25000"/>
                  </a:schemeClr>
                </a:solidFill>
              </a:rPr>
              <a:t>Veiller sur la recherche permanente de nouveaux segments permettant la diversification des canaux de distribution des produits </a:t>
            </a:r>
          </a:p>
          <a:p>
            <a:pPr marL="285750" indent="-285750">
              <a:buFont typeface="Wingdings" panose="05000000000000000000" pitchFamily="2" charset="2"/>
              <a:buChar char="§"/>
            </a:pPr>
            <a:r>
              <a:rPr lang="fr-FR" sz="1200" dirty="0">
                <a:solidFill>
                  <a:schemeClr val="bg2">
                    <a:lumMod val="25000"/>
                  </a:schemeClr>
                </a:solidFill>
              </a:rPr>
              <a:t>Entretenir une culture d’entreprise et fédérer les équipes autour d’un projet commun</a:t>
            </a:r>
          </a:p>
          <a:p>
            <a:pPr marL="285750" indent="-285750">
              <a:buFont typeface="Wingdings" panose="05000000000000000000" pitchFamily="2" charset="2"/>
              <a:buChar char="§"/>
            </a:pPr>
            <a:r>
              <a:rPr lang="fr-FR" sz="1200" dirty="0">
                <a:solidFill>
                  <a:schemeClr val="bg2">
                    <a:lumMod val="25000"/>
                  </a:schemeClr>
                </a:solidFill>
              </a:rPr>
              <a:t>Assurer la mise en place d’un système de pilotage de la performance permettant un suivi permanant de l’évolution de l’activité</a:t>
            </a:r>
          </a:p>
          <a:p>
            <a:pPr marL="285750" indent="-285750">
              <a:buFont typeface="Wingdings" panose="05000000000000000000" pitchFamily="2" charset="2"/>
              <a:buChar char="§"/>
            </a:pPr>
            <a:r>
              <a:rPr lang="fr-FR" sz="1200" dirty="0">
                <a:solidFill>
                  <a:schemeClr val="bg2">
                    <a:lumMod val="25000"/>
                  </a:schemeClr>
                </a:solidFill>
              </a:rPr>
              <a:t>Décliner la stratégie de la SDR en objectifs concrets</a:t>
            </a:r>
          </a:p>
        </p:txBody>
      </p:sp>
      <p:sp>
        <p:nvSpPr>
          <p:cNvPr id="12" name="Rectangle : coins arrondis 11">
            <a:extLst>
              <a:ext uri="{FF2B5EF4-FFF2-40B4-BE49-F238E27FC236}">
                <a16:creationId xmlns:a16="http://schemas.microsoft.com/office/drawing/2014/main" id="{624793FD-8D8F-43E8-86C4-2115270C013F}"/>
              </a:ext>
            </a:extLst>
          </p:cNvPr>
          <p:cNvSpPr/>
          <p:nvPr/>
        </p:nvSpPr>
        <p:spPr>
          <a:xfrm>
            <a:off x="1251924" y="3756355"/>
            <a:ext cx="2013924" cy="56011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Formation</a:t>
            </a:r>
          </a:p>
        </p:txBody>
      </p:sp>
      <p:sp>
        <p:nvSpPr>
          <p:cNvPr id="13" name="Rectangle : coins arrondis 12">
            <a:extLst>
              <a:ext uri="{FF2B5EF4-FFF2-40B4-BE49-F238E27FC236}">
                <a16:creationId xmlns:a16="http://schemas.microsoft.com/office/drawing/2014/main" id="{3BCB472E-9632-4DA8-BA37-4C61DFEB57CF}"/>
              </a:ext>
            </a:extLst>
          </p:cNvPr>
          <p:cNvSpPr/>
          <p:nvPr/>
        </p:nvSpPr>
        <p:spPr>
          <a:xfrm>
            <a:off x="3479952" y="3746069"/>
            <a:ext cx="8267938" cy="56011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Formation supérieure en management/ Vente/ administration des entreprises</a:t>
            </a:r>
          </a:p>
        </p:txBody>
      </p:sp>
      <p:sp>
        <p:nvSpPr>
          <p:cNvPr id="14" name="Rectangle : coins arrondis 13">
            <a:extLst>
              <a:ext uri="{FF2B5EF4-FFF2-40B4-BE49-F238E27FC236}">
                <a16:creationId xmlns:a16="http://schemas.microsoft.com/office/drawing/2014/main" id="{C4878CCD-200A-4BD4-A077-05A067C6F6AF}"/>
              </a:ext>
            </a:extLst>
          </p:cNvPr>
          <p:cNvSpPr/>
          <p:nvPr/>
        </p:nvSpPr>
        <p:spPr>
          <a:xfrm>
            <a:off x="1260789" y="4371270"/>
            <a:ext cx="2013924" cy="631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Expérience</a:t>
            </a:r>
          </a:p>
        </p:txBody>
      </p:sp>
      <p:sp>
        <p:nvSpPr>
          <p:cNvPr id="15" name="Rectangle : coins arrondis 14">
            <a:extLst>
              <a:ext uri="{FF2B5EF4-FFF2-40B4-BE49-F238E27FC236}">
                <a16:creationId xmlns:a16="http://schemas.microsoft.com/office/drawing/2014/main" id="{9B32A580-F2D0-4C83-A110-CC4A88B1965B}"/>
              </a:ext>
            </a:extLst>
          </p:cNvPr>
          <p:cNvSpPr/>
          <p:nvPr/>
        </p:nvSpPr>
        <p:spPr>
          <a:xfrm>
            <a:off x="3488817" y="4360984"/>
            <a:ext cx="8267938" cy="6310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Min 15 ans d’expérience en distribution dont min 5 ans dans une fonction de top management</a:t>
            </a:r>
          </a:p>
          <a:p>
            <a:pPr marL="285750" indent="-285750">
              <a:buFont typeface="Wingdings" panose="05000000000000000000" pitchFamily="2" charset="2"/>
              <a:buChar char="§"/>
            </a:pPr>
            <a:r>
              <a:rPr lang="fr-FR" sz="1200" dirty="0">
                <a:solidFill>
                  <a:schemeClr val="bg2">
                    <a:lumMod val="25000"/>
                  </a:schemeClr>
                </a:solidFill>
              </a:rPr>
              <a:t>Expérience managériale dont une grande partie à gérer des équipes commerciales</a:t>
            </a:r>
          </a:p>
          <a:p>
            <a:pPr marL="285750" indent="-285750">
              <a:buFont typeface="Wingdings" panose="05000000000000000000" pitchFamily="2" charset="2"/>
              <a:buChar char="§"/>
            </a:pPr>
            <a:r>
              <a:rPr lang="fr-FR" sz="1200" dirty="0">
                <a:solidFill>
                  <a:schemeClr val="bg2">
                    <a:lumMod val="25000"/>
                  </a:schemeClr>
                </a:solidFill>
              </a:rPr>
              <a:t>Aptitude à gérer les budgets</a:t>
            </a:r>
          </a:p>
        </p:txBody>
      </p:sp>
      <p:sp>
        <p:nvSpPr>
          <p:cNvPr id="16" name="Rectangle : coins arrondis 15">
            <a:extLst>
              <a:ext uri="{FF2B5EF4-FFF2-40B4-BE49-F238E27FC236}">
                <a16:creationId xmlns:a16="http://schemas.microsoft.com/office/drawing/2014/main" id="{4644110D-2E2C-4BAC-A852-D49785F15689}"/>
              </a:ext>
            </a:extLst>
          </p:cNvPr>
          <p:cNvSpPr/>
          <p:nvPr/>
        </p:nvSpPr>
        <p:spPr>
          <a:xfrm>
            <a:off x="1269652" y="5065936"/>
            <a:ext cx="2013924" cy="13185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Qualités requises</a:t>
            </a:r>
          </a:p>
        </p:txBody>
      </p:sp>
      <p:sp>
        <p:nvSpPr>
          <p:cNvPr id="17" name="Rectangle : coins arrondis 16">
            <a:extLst>
              <a:ext uri="{FF2B5EF4-FFF2-40B4-BE49-F238E27FC236}">
                <a16:creationId xmlns:a16="http://schemas.microsoft.com/office/drawing/2014/main" id="{18244AD8-BAC9-43DA-9DA1-55DDF1207A15}"/>
              </a:ext>
            </a:extLst>
          </p:cNvPr>
          <p:cNvSpPr/>
          <p:nvPr/>
        </p:nvSpPr>
        <p:spPr>
          <a:xfrm>
            <a:off x="3497680" y="5055650"/>
            <a:ext cx="8267938" cy="1318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Charisme</a:t>
            </a:r>
          </a:p>
          <a:p>
            <a:pPr marL="285750" indent="-285750">
              <a:buFont typeface="Wingdings" panose="05000000000000000000" pitchFamily="2" charset="2"/>
              <a:buChar char="§"/>
            </a:pPr>
            <a:r>
              <a:rPr lang="fr-FR" sz="1200" dirty="0">
                <a:solidFill>
                  <a:schemeClr val="bg2">
                    <a:lumMod val="25000"/>
                  </a:schemeClr>
                </a:solidFill>
              </a:rPr>
              <a:t>Résistance au stress</a:t>
            </a:r>
          </a:p>
          <a:p>
            <a:pPr marL="285750" indent="-285750">
              <a:buFont typeface="Wingdings" panose="05000000000000000000" pitchFamily="2" charset="2"/>
              <a:buChar char="§"/>
            </a:pPr>
            <a:r>
              <a:rPr lang="fr-FR" sz="1200" dirty="0">
                <a:solidFill>
                  <a:schemeClr val="bg2">
                    <a:lumMod val="25000"/>
                  </a:schemeClr>
                </a:solidFill>
              </a:rPr>
              <a:t>Qualité de visionnaire </a:t>
            </a:r>
          </a:p>
          <a:p>
            <a:pPr marL="285750" indent="-285750">
              <a:buFont typeface="Wingdings" panose="05000000000000000000" pitchFamily="2" charset="2"/>
              <a:buChar char="§"/>
            </a:pPr>
            <a:r>
              <a:rPr lang="fr-FR" sz="1200" dirty="0">
                <a:solidFill>
                  <a:schemeClr val="bg2">
                    <a:lumMod val="25000"/>
                  </a:schemeClr>
                </a:solidFill>
              </a:rPr>
              <a:t>Capacité d’avoir une vision stratégique et opérationnelle</a:t>
            </a:r>
          </a:p>
          <a:p>
            <a:pPr marL="285750" indent="-285750">
              <a:buFont typeface="Wingdings" panose="05000000000000000000" pitchFamily="2" charset="2"/>
              <a:buChar char="§"/>
            </a:pPr>
            <a:r>
              <a:rPr lang="fr-FR" sz="1200" dirty="0">
                <a:solidFill>
                  <a:schemeClr val="bg2">
                    <a:lumMod val="25000"/>
                  </a:schemeClr>
                </a:solidFill>
              </a:rPr>
              <a:t>Leadership</a:t>
            </a:r>
          </a:p>
          <a:p>
            <a:pPr marL="285750" indent="-285750">
              <a:buFont typeface="Wingdings" panose="05000000000000000000" pitchFamily="2" charset="2"/>
              <a:buChar char="§"/>
            </a:pPr>
            <a:r>
              <a:rPr lang="fr-FR" sz="1200" dirty="0">
                <a:solidFill>
                  <a:schemeClr val="bg2">
                    <a:lumMod val="25000"/>
                  </a:schemeClr>
                </a:solidFill>
              </a:rPr>
              <a:t>Aisance relationnelle</a:t>
            </a:r>
          </a:p>
          <a:p>
            <a:pPr marL="285750" indent="-285750">
              <a:buFont typeface="Wingdings" panose="05000000000000000000" pitchFamily="2" charset="2"/>
              <a:buChar char="§"/>
            </a:pPr>
            <a:endParaRPr lang="fr-FR" sz="1200" dirty="0">
              <a:solidFill>
                <a:schemeClr val="bg2">
                  <a:lumMod val="25000"/>
                </a:schemeClr>
              </a:solidFill>
            </a:endParaRPr>
          </a:p>
        </p:txBody>
      </p:sp>
    </p:spTree>
    <p:extLst>
      <p:ext uri="{BB962C8B-B14F-4D97-AF65-F5344CB8AC3E}">
        <p14:creationId xmlns:p14="http://schemas.microsoft.com/office/powerpoint/2010/main" val="345343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Déscriptif</a:t>
            </a:r>
            <a:r>
              <a:rPr lang="en-US" sz="3600" dirty="0">
                <a:solidFill>
                  <a:srgbClr val="76DCE4"/>
                </a:solidFill>
              </a:rPr>
              <a:t> de </a:t>
            </a:r>
            <a:r>
              <a:rPr lang="en-US" sz="3600" dirty="0" err="1">
                <a:solidFill>
                  <a:srgbClr val="76DCE4"/>
                </a:solidFill>
              </a:rPr>
              <a:t>fonction</a:t>
            </a:r>
            <a:r>
              <a:rPr lang="en-US" sz="3600" dirty="0">
                <a:solidFill>
                  <a:srgbClr val="76DCE4"/>
                </a:solidFill>
              </a:rPr>
              <a:t> – </a:t>
            </a:r>
            <a:r>
              <a:rPr lang="en-US" sz="2400" dirty="0">
                <a:solidFill>
                  <a:schemeClr val="accent4"/>
                </a:solidFill>
              </a:rPr>
              <a:t>Responsable Financier</a:t>
            </a:r>
          </a:p>
        </p:txBody>
      </p:sp>
      <p:sp>
        <p:nvSpPr>
          <p:cNvPr id="10" name="Rectangle : coins arrondis 9">
            <a:extLst>
              <a:ext uri="{FF2B5EF4-FFF2-40B4-BE49-F238E27FC236}">
                <a16:creationId xmlns:a16="http://schemas.microsoft.com/office/drawing/2014/main" id="{D60447B0-6F5D-481C-B567-CCF82AA751B1}"/>
              </a:ext>
            </a:extLst>
          </p:cNvPr>
          <p:cNvSpPr/>
          <p:nvPr/>
        </p:nvSpPr>
        <p:spPr>
          <a:xfrm>
            <a:off x="1250989" y="2050034"/>
            <a:ext cx="2013924" cy="164029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Principales Missions</a:t>
            </a:r>
          </a:p>
        </p:txBody>
      </p:sp>
      <p:sp>
        <p:nvSpPr>
          <p:cNvPr id="11" name="Rectangle : coins arrondis 10">
            <a:extLst>
              <a:ext uri="{FF2B5EF4-FFF2-40B4-BE49-F238E27FC236}">
                <a16:creationId xmlns:a16="http://schemas.microsoft.com/office/drawing/2014/main" id="{04BF6713-CF45-474B-825B-D3CC3BB9FB9B}"/>
              </a:ext>
            </a:extLst>
          </p:cNvPr>
          <p:cNvSpPr/>
          <p:nvPr/>
        </p:nvSpPr>
        <p:spPr>
          <a:xfrm>
            <a:off x="3479017" y="2039748"/>
            <a:ext cx="8267938" cy="16402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fr-FR" sz="1200" dirty="0">
              <a:solidFill>
                <a:schemeClr val="bg2">
                  <a:lumMod val="25000"/>
                </a:schemeClr>
              </a:solidFill>
            </a:endParaRPr>
          </a:p>
          <a:p>
            <a:pPr marL="285750" indent="-285750">
              <a:buFont typeface="Wingdings" panose="05000000000000000000" pitchFamily="2" charset="2"/>
              <a:buChar char="§"/>
            </a:pPr>
            <a:r>
              <a:rPr lang="fr-FR" sz="1200" dirty="0">
                <a:solidFill>
                  <a:schemeClr val="bg2">
                    <a:lumMod val="25000"/>
                  </a:schemeClr>
                </a:solidFill>
              </a:rPr>
              <a:t>Superviser la tenue de la comptabilité de la SDR y compris les arrêtés et clôtures trimestrielles</a:t>
            </a:r>
          </a:p>
          <a:p>
            <a:pPr marL="285750" indent="-285750">
              <a:buFont typeface="Wingdings" panose="05000000000000000000" pitchFamily="2" charset="2"/>
              <a:buChar char="§"/>
            </a:pPr>
            <a:r>
              <a:rPr lang="fr-FR" sz="1200" dirty="0">
                <a:solidFill>
                  <a:schemeClr val="bg2">
                    <a:lumMod val="25000"/>
                  </a:schemeClr>
                </a:solidFill>
              </a:rPr>
              <a:t>Analyse des comptes et imputations analytiques</a:t>
            </a:r>
          </a:p>
          <a:p>
            <a:pPr marL="285750" indent="-285750">
              <a:buFont typeface="Wingdings" panose="05000000000000000000" pitchFamily="2" charset="2"/>
              <a:buChar char="§"/>
            </a:pPr>
            <a:r>
              <a:rPr lang="fr-FR" sz="1200" dirty="0">
                <a:solidFill>
                  <a:schemeClr val="bg2">
                    <a:lumMod val="25000"/>
                  </a:schemeClr>
                </a:solidFill>
              </a:rPr>
              <a:t>Veiller au respect des engagements de la SDR</a:t>
            </a:r>
          </a:p>
          <a:p>
            <a:pPr marL="285750" indent="-285750">
              <a:buFont typeface="Wingdings" panose="05000000000000000000" pitchFamily="2" charset="2"/>
              <a:buChar char="§"/>
            </a:pPr>
            <a:r>
              <a:rPr lang="fr-FR" sz="1200" dirty="0">
                <a:solidFill>
                  <a:schemeClr val="bg2">
                    <a:lumMod val="25000"/>
                  </a:schemeClr>
                </a:solidFill>
              </a:rPr>
              <a:t>Piloter les créances et paiements fournisseurs</a:t>
            </a:r>
          </a:p>
          <a:p>
            <a:pPr marL="285750" indent="-285750">
              <a:buFont typeface="Wingdings" panose="05000000000000000000" pitchFamily="2" charset="2"/>
              <a:buChar char="§"/>
            </a:pPr>
            <a:r>
              <a:rPr lang="fr-FR" sz="1200" dirty="0">
                <a:solidFill>
                  <a:schemeClr val="bg2">
                    <a:lumMod val="25000"/>
                  </a:schemeClr>
                </a:solidFill>
              </a:rPr>
              <a:t>Gérer la trésorerie et les relations avec les banques partenaires</a:t>
            </a:r>
          </a:p>
          <a:p>
            <a:pPr marL="285750" indent="-285750">
              <a:buFont typeface="Wingdings" panose="05000000000000000000" pitchFamily="2" charset="2"/>
              <a:buChar char="§"/>
            </a:pPr>
            <a:r>
              <a:rPr lang="fr-FR" sz="1200" dirty="0">
                <a:solidFill>
                  <a:schemeClr val="bg2">
                    <a:lumMod val="25000"/>
                  </a:schemeClr>
                </a:solidFill>
              </a:rPr>
              <a:t>Gérer les dossiers fiscaux</a:t>
            </a:r>
          </a:p>
          <a:p>
            <a:pPr marL="285750" indent="-285750">
              <a:buFont typeface="Wingdings" panose="05000000000000000000" pitchFamily="2" charset="2"/>
              <a:buChar char="§"/>
            </a:pPr>
            <a:r>
              <a:rPr lang="fr-FR" sz="1200" dirty="0">
                <a:solidFill>
                  <a:schemeClr val="bg2">
                    <a:lumMod val="25000"/>
                  </a:schemeClr>
                </a:solidFill>
              </a:rPr>
              <a:t>Gérer la relation avec les auditeurs </a:t>
            </a:r>
          </a:p>
          <a:p>
            <a:pPr marL="285750" indent="-285750">
              <a:buFont typeface="Wingdings" panose="05000000000000000000" pitchFamily="2" charset="2"/>
              <a:buChar char="§"/>
            </a:pPr>
            <a:r>
              <a:rPr lang="fr-FR" sz="1200" dirty="0">
                <a:solidFill>
                  <a:schemeClr val="bg2">
                    <a:lumMod val="25000"/>
                  </a:schemeClr>
                </a:solidFill>
              </a:rPr>
              <a:t>Fournir un </a:t>
            </a:r>
            <a:r>
              <a:rPr lang="fr-FR" sz="1200" dirty="0" err="1">
                <a:solidFill>
                  <a:schemeClr val="bg2">
                    <a:lumMod val="25000"/>
                  </a:schemeClr>
                </a:solidFill>
              </a:rPr>
              <a:t>reporting</a:t>
            </a:r>
            <a:r>
              <a:rPr lang="fr-FR" sz="1200" dirty="0">
                <a:solidFill>
                  <a:schemeClr val="bg2">
                    <a:lumMod val="25000"/>
                  </a:schemeClr>
                </a:solidFill>
              </a:rPr>
              <a:t> financier à la direction générale</a:t>
            </a:r>
          </a:p>
          <a:p>
            <a:endParaRPr lang="fr-FR" sz="1200" dirty="0">
              <a:solidFill>
                <a:schemeClr val="bg2">
                  <a:lumMod val="25000"/>
                </a:schemeClr>
              </a:solidFill>
            </a:endParaRPr>
          </a:p>
        </p:txBody>
      </p:sp>
      <p:sp>
        <p:nvSpPr>
          <p:cNvPr id="12" name="Rectangle : coins arrondis 11">
            <a:extLst>
              <a:ext uri="{FF2B5EF4-FFF2-40B4-BE49-F238E27FC236}">
                <a16:creationId xmlns:a16="http://schemas.microsoft.com/office/drawing/2014/main" id="{624793FD-8D8F-43E8-86C4-2115270C013F}"/>
              </a:ext>
            </a:extLst>
          </p:cNvPr>
          <p:cNvSpPr/>
          <p:nvPr/>
        </p:nvSpPr>
        <p:spPr>
          <a:xfrm>
            <a:off x="1251924" y="3756355"/>
            <a:ext cx="2013924" cy="56011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Formation</a:t>
            </a:r>
          </a:p>
        </p:txBody>
      </p:sp>
      <p:sp>
        <p:nvSpPr>
          <p:cNvPr id="13" name="Rectangle : coins arrondis 12">
            <a:extLst>
              <a:ext uri="{FF2B5EF4-FFF2-40B4-BE49-F238E27FC236}">
                <a16:creationId xmlns:a16="http://schemas.microsoft.com/office/drawing/2014/main" id="{3BCB472E-9632-4DA8-BA37-4C61DFEB57CF}"/>
              </a:ext>
            </a:extLst>
          </p:cNvPr>
          <p:cNvSpPr/>
          <p:nvPr/>
        </p:nvSpPr>
        <p:spPr>
          <a:xfrm>
            <a:off x="3479952" y="3746069"/>
            <a:ext cx="8267938" cy="56011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Formation supérieure en finance et comptabilité</a:t>
            </a:r>
          </a:p>
        </p:txBody>
      </p:sp>
      <p:sp>
        <p:nvSpPr>
          <p:cNvPr id="14" name="Rectangle : coins arrondis 13">
            <a:extLst>
              <a:ext uri="{FF2B5EF4-FFF2-40B4-BE49-F238E27FC236}">
                <a16:creationId xmlns:a16="http://schemas.microsoft.com/office/drawing/2014/main" id="{C4878CCD-200A-4BD4-A077-05A067C6F6AF}"/>
              </a:ext>
            </a:extLst>
          </p:cNvPr>
          <p:cNvSpPr/>
          <p:nvPr/>
        </p:nvSpPr>
        <p:spPr>
          <a:xfrm>
            <a:off x="1260789" y="4371270"/>
            <a:ext cx="2013924" cy="631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Expérience</a:t>
            </a:r>
          </a:p>
        </p:txBody>
      </p:sp>
      <p:sp>
        <p:nvSpPr>
          <p:cNvPr id="15" name="Rectangle : coins arrondis 14">
            <a:extLst>
              <a:ext uri="{FF2B5EF4-FFF2-40B4-BE49-F238E27FC236}">
                <a16:creationId xmlns:a16="http://schemas.microsoft.com/office/drawing/2014/main" id="{9B32A580-F2D0-4C83-A110-CC4A88B1965B}"/>
              </a:ext>
            </a:extLst>
          </p:cNvPr>
          <p:cNvSpPr/>
          <p:nvPr/>
        </p:nvSpPr>
        <p:spPr>
          <a:xfrm>
            <a:off x="3488817" y="4360984"/>
            <a:ext cx="8267938" cy="6310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Min 5 ans d’expérience dans une fonction similaire de préférence dans le secteur de distribution dans un contexte similaire</a:t>
            </a:r>
          </a:p>
        </p:txBody>
      </p:sp>
      <p:sp>
        <p:nvSpPr>
          <p:cNvPr id="16" name="Rectangle : coins arrondis 15">
            <a:extLst>
              <a:ext uri="{FF2B5EF4-FFF2-40B4-BE49-F238E27FC236}">
                <a16:creationId xmlns:a16="http://schemas.microsoft.com/office/drawing/2014/main" id="{4644110D-2E2C-4BAC-A852-D49785F15689}"/>
              </a:ext>
            </a:extLst>
          </p:cNvPr>
          <p:cNvSpPr/>
          <p:nvPr/>
        </p:nvSpPr>
        <p:spPr>
          <a:xfrm>
            <a:off x="1269652" y="5065936"/>
            <a:ext cx="2013924" cy="13185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Qualités requises</a:t>
            </a:r>
          </a:p>
        </p:txBody>
      </p:sp>
      <p:sp>
        <p:nvSpPr>
          <p:cNvPr id="17" name="Rectangle : coins arrondis 16">
            <a:extLst>
              <a:ext uri="{FF2B5EF4-FFF2-40B4-BE49-F238E27FC236}">
                <a16:creationId xmlns:a16="http://schemas.microsoft.com/office/drawing/2014/main" id="{18244AD8-BAC9-43DA-9DA1-55DDF1207A15}"/>
              </a:ext>
            </a:extLst>
          </p:cNvPr>
          <p:cNvSpPr/>
          <p:nvPr/>
        </p:nvSpPr>
        <p:spPr>
          <a:xfrm>
            <a:off x="3497680" y="5055650"/>
            <a:ext cx="8267938" cy="1318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Sens de l’organisation et synthèse</a:t>
            </a:r>
          </a:p>
          <a:p>
            <a:pPr marL="285750" indent="-285750">
              <a:buFont typeface="Wingdings" panose="05000000000000000000" pitchFamily="2" charset="2"/>
              <a:buChar char="§"/>
            </a:pPr>
            <a:r>
              <a:rPr lang="fr-FR" sz="1200" dirty="0">
                <a:solidFill>
                  <a:schemeClr val="bg2">
                    <a:lumMod val="25000"/>
                  </a:schemeClr>
                </a:solidFill>
              </a:rPr>
              <a:t>Capacité d’analyse</a:t>
            </a:r>
          </a:p>
          <a:p>
            <a:pPr marL="285750" indent="-285750">
              <a:buFont typeface="Wingdings" panose="05000000000000000000" pitchFamily="2" charset="2"/>
              <a:buChar char="§"/>
            </a:pPr>
            <a:r>
              <a:rPr lang="fr-FR" sz="1200" dirty="0">
                <a:solidFill>
                  <a:schemeClr val="bg2">
                    <a:lumMod val="25000"/>
                  </a:schemeClr>
                </a:solidFill>
              </a:rPr>
              <a:t>Patience</a:t>
            </a:r>
          </a:p>
          <a:p>
            <a:pPr marL="285750" indent="-285750">
              <a:buFont typeface="Wingdings" panose="05000000000000000000" pitchFamily="2" charset="2"/>
              <a:buChar char="§"/>
            </a:pPr>
            <a:r>
              <a:rPr lang="fr-FR" sz="1200" dirty="0">
                <a:solidFill>
                  <a:schemeClr val="bg2">
                    <a:lumMod val="25000"/>
                  </a:schemeClr>
                </a:solidFill>
              </a:rPr>
              <a:t>Capacité de précision</a:t>
            </a:r>
          </a:p>
          <a:p>
            <a:pPr marL="285750" indent="-285750">
              <a:buFont typeface="Wingdings" panose="05000000000000000000" pitchFamily="2" charset="2"/>
              <a:buChar char="§"/>
            </a:pPr>
            <a:r>
              <a:rPr lang="fr-FR" sz="1200" dirty="0">
                <a:solidFill>
                  <a:schemeClr val="bg2">
                    <a:lumMod val="25000"/>
                  </a:schemeClr>
                </a:solidFill>
              </a:rPr>
              <a:t>Aptitude relationnelle</a:t>
            </a:r>
          </a:p>
          <a:p>
            <a:pPr marL="285750" indent="-285750">
              <a:buFont typeface="Wingdings" panose="05000000000000000000" pitchFamily="2" charset="2"/>
              <a:buChar char="§"/>
            </a:pPr>
            <a:r>
              <a:rPr lang="fr-FR" sz="1200" dirty="0">
                <a:solidFill>
                  <a:schemeClr val="bg2">
                    <a:lumMod val="25000"/>
                  </a:schemeClr>
                </a:solidFill>
              </a:rPr>
              <a:t>Pragmatique</a:t>
            </a:r>
          </a:p>
          <a:p>
            <a:pPr marL="285750" indent="-285750">
              <a:buFont typeface="Wingdings" panose="05000000000000000000" pitchFamily="2" charset="2"/>
              <a:buChar char="§"/>
            </a:pPr>
            <a:endParaRPr lang="fr-FR" sz="1200" dirty="0">
              <a:solidFill>
                <a:schemeClr val="bg2">
                  <a:lumMod val="25000"/>
                </a:schemeClr>
              </a:solidFill>
            </a:endParaRPr>
          </a:p>
        </p:txBody>
      </p:sp>
      <p:pic>
        <p:nvPicPr>
          <p:cNvPr id="2050" name="Picture 2" descr="Résultat de recherche d'images pour &quot;finances&quot;">
            <a:extLst>
              <a:ext uri="{FF2B5EF4-FFF2-40B4-BE49-F238E27FC236}">
                <a16:creationId xmlns:a16="http://schemas.microsoft.com/office/drawing/2014/main" id="{5EF43B51-A150-40A0-BACA-9D52FD671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03" y="1940996"/>
            <a:ext cx="779765" cy="81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1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Déscriptif</a:t>
            </a:r>
            <a:r>
              <a:rPr lang="en-US" sz="3600" dirty="0">
                <a:solidFill>
                  <a:srgbClr val="76DCE4"/>
                </a:solidFill>
              </a:rPr>
              <a:t> de </a:t>
            </a:r>
            <a:r>
              <a:rPr lang="en-US" sz="3600" dirty="0" err="1">
                <a:solidFill>
                  <a:srgbClr val="76DCE4"/>
                </a:solidFill>
              </a:rPr>
              <a:t>fonction</a:t>
            </a:r>
            <a:r>
              <a:rPr lang="en-US" sz="3600" dirty="0">
                <a:solidFill>
                  <a:srgbClr val="76DCE4"/>
                </a:solidFill>
              </a:rPr>
              <a:t> – </a:t>
            </a:r>
            <a:r>
              <a:rPr lang="en-US" sz="2400" dirty="0">
                <a:solidFill>
                  <a:schemeClr val="accent4"/>
                </a:solidFill>
              </a:rPr>
              <a:t>Responsable RH et </a:t>
            </a:r>
            <a:r>
              <a:rPr lang="en-US" sz="2400" dirty="0" err="1">
                <a:solidFill>
                  <a:schemeClr val="accent4"/>
                </a:solidFill>
              </a:rPr>
              <a:t>moyens</a:t>
            </a:r>
            <a:r>
              <a:rPr lang="en-US" sz="2400" dirty="0">
                <a:solidFill>
                  <a:schemeClr val="accent4"/>
                </a:solidFill>
              </a:rPr>
              <a:t> </a:t>
            </a:r>
            <a:r>
              <a:rPr lang="en-US" sz="2400" dirty="0" err="1">
                <a:solidFill>
                  <a:schemeClr val="accent4"/>
                </a:solidFill>
              </a:rPr>
              <a:t>généraux</a:t>
            </a:r>
            <a:endParaRPr lang="en-US" sz="3600" dirty="0">
              <a:solidFill>
                <a:schemeClr val="accent4"/>
              </a:solidFill>
            </a:endParaRPr>
          </a:p>
        </p:txBody>
      </p:sp>
      <p:sp>
        <p:nvSpPr>
          <p:cNvPr id="10" name="Rectangle : coins arrondis 9">
            <a:extLst>
              <a:ext uri="{FF2B5EF4-FFF2-40B4-BE49-F238E27FC236}">
                <a16:creationId xmlns:a16="http://schemas.microsoft.com/office/drawing/2014/main" id="{D60447B0-6F5D-481C-B567-CCF82AA751B1}"/>
              </a:ext>
            </a:extLst>
          </p:cNvPr>
          <p:cNvSpPr/>
          <p:nvPr/>
        </p:nvSpPr>
        <p:spPr>
          <a:xfrm>
            <a:off x="1250989" y="2050034"/>
            <a:ext cx="2013924" cy="21175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Principales Missions</a:t>
            </a:r>
          </a:p>
        </p:txBody>
      </p:sp>
      <p:sp>
        <p:nvSpPr>
          <p:cNvPr id="11" name="Rectangle : coins arrondis 10">
            <a:extLst>
              <a:ext uri="{FF2B5EF4-FFF2-40B4-BE49-F238E27FC236}">
                <a16:creationId xmlns:a16="http://schemas.microsoft.com/office/drawing/2014/main" id="{04BF6713-CF45-474B-825B-D3CC3BB9FB9B}"/>
              </a:ext>
            </a:extLst>
          </p:cNvPr>
          <p:cNvSpPr/>
          <p:nvPr/>
        </p:nvSpPr>
        <p:spPr>
          <a:xfrm>
            <a:off x="3479017" y="2039748"/>
            <a:ext cx="8267938" cy="21175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fr-FR" sz="1200" dirty="0">
              <a:solidFill>
                <a:schemeClr val="bg2">
                  <a:lumMod val="25000"/>
                </a:schemeClr>
              </a:solidFill>
            </a:endParaRPr>
          </a:p>
          <a:p>
            <a:pPr marL="285750" indent="-285750">
              <a:buFont typeface="Wingdings" panose="05000000000000000000" pitchFamily="2" charset="2"/>
              <a:buChar char="§"/>
            </a:pPr>
            <a:r>
              <a:rPr lang="fr-FR" sz="1200" dirty="0">
                <a:solidFill>
                  <a:schemeClr val="bg2">
                    <a:lumMod val="25000"/>
                  </a:schemeClr>
                </a:solidFill>
              </a:rPr>
              <a:t>Piloter la politique de recrutement en mettant en place les process nécessaires</a:t>
            </a:r>
          </a:p>
          <a:p>
            <a:pPr marL="285750" indent="-285750">
              <a:buFont typeface="Wingdings" panose="05000000000000000000" pitchFamily="2" charset="2"/>
              <a:buChar char="§"/>
            </a:pPr>
            <a:r>
              <a:rPr lang="fr-FR" sz="1200" dirty="0">
                <a:solidFill>
                  <a:schemeClr val="bg2">
                    <a:lumMod val="25000"/>
                  </a:schemeClr>
                </a:solidFill>
              </a:rPr>
              <a:t>Définir et mettre en place le plan de formation des collaborateurs et valider le plan de formation des artisans en collaboration avec le coordinateurs des plateformes</a:t>
            </a:r>
          </a:p>
          <a:p>
            <a:pPr marL="285750" indent="-285750">
              <a:buFont typeface="Wingdings" panose="05000000000000000000" pitchFamily="2" charset="2"/>
              <a:buChar char="§"/>
            </a:pPr>
            <a:r>
              <a:rPr lang="fr-FR" sz="1200" dirty="0">
                <a:solidFill>
                  <a:schemeClr val="bg2">
                    <a:lumMod val="25000"/>
                  </a:schemeClr>
                </a:solidFill>
              </a:rPr>
              <a:t>Mettre en place un référentiel des emplois et compétences</a:t>
            </a:r>
          </a:p>
          <a:p>
            <a:pPr marL="285750" indent="-285750">
              <a:buFont typeface="Wingdings" panose="05000000000000000000" pitchFamily="2" charset="2"/>
              <a:buChar char="§"/>
            </a:pPr>
            <a:r>
              <a:rPr lang="fr-FR" sz="1200" dirty="0">
                <a:solidFill>
                  <a:schemeClr val="bg2">
                    <a:lumMod val="25000"/>
                  </a:schemeClr>
                </a:solidFill>
              </a:rPr>
              <a:t>Identifier les besoins de la SDR en central en plus des plateforme</a:t>
            </a:r>
          </a:p>
          <a:p>
            <a:pPr marL="285750" indent="-285750">
              <a:buFont typeface="Wingdings" panose="05000000000000000000" pitchFamily="2" charset="2"/>
              <a:buChar char="§"/>
            </a:pPr>
            <a:r>
              <a:rPr lang="fr-FR" sz="1200" dirty="0">
                <a:solidFill>
                  <a:schemeClr val="bg2">
                    <a:lumMod val="25000"/>
                  </a:schemeClr>
                </a:solidFill>
              </a:rPr>
              <a:t>Organiser et classifier les achats en veillant à l’optimisation des dépenses</a:t>
            </a:r>
          </a:p>
          <a:p>
            <a:pPr marL="285750" indent="-285750">
              <a:buFont typeface="Wingdings" panose="05000000000000000000" pitchFamily="2" charset="2"/>
              <a:buChar char="§"/>
            </a:pPr>
            <a:r>
              <a:rPr lang="fr-FR" sz="1200" dirty="0">
                <a:solidFill>
                  <a:schemeClr val="bg2">
                    <a:lumMod val="25000"/>
                  </a:schemeClr>
                </a:solidFill>
              </a:rPr>
              <a:t>Mettre en place les contrats et conventions avec les fournisseurs</a:t>
            </a:r>
          </a:p>
          <a:p>
            <a:pPr marL="285750" indent="-285750">
              <a:buFont typeface="Wingdings" panose="05000000000000000000" pitchFamily="2" charset="2"/>
              <a:buChar char="§"/>
            </a:pPr>
            <a:r>
              <a:rPr lang="fr-FR" sz="1200" dirty="0">
                <a:solidFill>
                  <a:schemeClr val="bg2">
                    <a:lumMod val="25000"/>
                  </a:schemeClr>
                </a:solidFill>
              </a:rPr>
              <a:t>Assurer le suivi des projets auprès des clients internes</a:t>
            </a:r>
          </a:p>
          <a:p>
            <a:pPr marL="285750" indent="-285750">
              <a:buFont typeface="Wingdings" panose="05000000000000000000" pitchFamily="2" charset="2"/>
              <a:buChar char="§"/>
            </a:pPr>
            <a:r>
              <a:rPr lang="fr-FR" sz="1200" dirty="0">
                <a:solidFill>
                  <a:schemeClr val="bg2">
                    <a:lumMod val="25000"/>
                  </a:schemeClr>
                </a:solidFill>
              </a:rPr>
              <a:t>Piloter le budget RH et moyens généraux</a:t>
            </a:r>
          </a:p>
          <a:p>
            <a:endParaRPr lang="fr-FR" sz="1200" dirty="0">
              <a:solidFill>
                <a:schemeClr val="bg2">
                  <a:lumMod val="25000"/>
                </a:schemeClr>
              </a:solidFill>
            </a:endParaRPr>
          </a:p>
        </p:txBody>
      </p:sp>
      <p:sp>
        <p:nvSpPr>
          <p:cNvPr id="12" name="Rectangle : coins arrondis 11">
            <a:extLst>
              <a:ext uri="{FF2B5EF4-FFF2-40B4-BE49-F238E27FC236}">
                <a16:creationId xmlns:a16="http://schemas.microsoft.com/office/drawing/2014/main" id="{624793FD-8D8F-43E8-86C4-2115270C013F}"/>
              </a:ext>
            </a:extLst>
          </p:cNvPr>
          <p:cNvSpPr/>
          <p:nvPr/>
        </p:nvSpPr>
        <p:spPr>
          <a:xfrm>
            <a:off x="1251924" y="4303930"/>
            <a:ext cx="2013924" cy="3899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Formation</a:t>
            </a:r>
          </a:p>
        </p:txBody>
      </p:sp>
      <p:sp>
        <p:nvSpPr>
          <p:cNvPr id="13" name="Rectangle : coins arrondis 12">
            <a:extLst>
              <a:ext uri="{FF2B5EF4-FFF2-40B4-BE49-F238E27FC236}">
                <a16:creationId xmlns:a16="http://schemas.microsoft.com/office/drawing/2014/main" id="{3BCB472E-9632-4DA8-BA37-4C61DFEB57CF}"/>
              </a:ext>
            </a:extLst>
          </p:cNvPr>
          <p:cNvSpPr/>
          <p:nvPr/>
        </p:nvSpPr>
        <p:spPr>
          <a:xfrm>
            <a:off x="3479952" y="4293644"/>
            <a:ext cx="8267938" cy="38999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Formation supérieure en ressources humaines</a:t>
            </a:r>
          </a:p>
        </p:txBody>
      </p:sp>
      <p:sp>
        <p:nvSpPr>
          <p:cNvPr id="14" name="Rectangle : coins arrondis 13">
            <a:extLst>
              <a:ext uri="{FF2B5EF4-FFF2-40B4-BE49-F238E27FC236}">
                <a16:creationId xmlns:a16="http://schemas.microsoft.com/office/drawing/2014/main" id="{C4878CCD-200A-4BD4-A077-05A067C6F6AF}"/>
              </a:ext>
            </a:extLst>
          </p:cNvPr>
          <p:cNvSpPr/>
          <p:nvPr/>
        </p:nvSpPr>
        <p:spPr>
          <a:xfrm>
            <a:off x="1260789" y="4791253"/>
            <a:ext cx="2013924" cy="4927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Expérience</a:t>
            </a:r>
          </a:p>
        </p:txBody>
      </p:sp>
      <p:sp>
        <p:nvSpPr>
          <p:cNvPr id="15" name="Rectangle : coins arrondis 14">
            <a:extLst>
              <a:ext uri="{FF2B5EF4-FFF2-40B4-BE49-F238E27FC236}">
                <a16:creationId xmlns:a16="http://schemas.microsoft.com/office/drawing/2014/main" id="{9B32A580-F2D0-4C83-A110-CC4A88B1965B}"/>
              </a:ext>
            </a:extLst>
          </p:cNvPr>
          <p:cNvSpPr/>
          <p:nvPr/>
        </p:nvSpPr>
        <p:spPr>
          <a:xfrm>
            <a:off x="3488817" y="4780967"/>
            <a:ext cx="8267938" cy="4927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Min 5 ans dans une fonction similaire avec une expérience probante en développement des ressources</a:t>
            </a:r>
          </a:p>
          <a:p>
            <a:pPr marL="285750" indent="-285750">
              <a:buFont typeface="Wingdings" panose="05000000000000000000" pitchFamily="2" charset="2"/>
              <a:buChar char="§"/>
            </a:pPr>
            <a:r>
              <a:rPr lang="fr-FR" sz="1200" dirty="0">
                <a:solidFill>
                  <a:schemeClr val="bg2">
                    <a:lumMod val="25000"/>
                  </a:schemeClr>
                </a:solidFill>
              </a:rPr>
              <a:t>Une expérience dans les achats et moyens généraux</a:t>
            </a:r>
          </a:p>
        </p:txBody>
      </p:sp>
      <p:sp>
        <p:nvSpPr>
          <p:cNvPr id="16" name="Rectangle : coins arrondis 15">
            <a:extLst>
              <a:ext uri="{FF2B5EF4-FFF2-40B4-BE49-F238E27FC236}">
                <a16:creationId xmlns:a16="http://schemas.microsoft.com/office/drawing/2014/main" id="{4644110D-2E2C-4BAC-A852-D49785F15689}"/>
              </a:ext>
            </a:extLst>
          </p:cNvPr>
          <p:cNvSpPr/>
          <p:nvPr/>
        </p:nvSpPr>
        <p:spPr>
          <a:xfrm>
            <a:off x="1269652" y="5358463"/>
            <a:ext cx="2013924" cy="102604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Qualités requises</a:t>
            </a:r>
          </a:p>
        </p:txBody>
      </p:sp>
      <p:sp>
        <p:nvSpPr>
          <p:cNvPr id="17" name="Rectangle : coins arrondis 16">
            <a:extLst>
              <a:ext uri="{FF2B5EF4-FFF2-40B4-BE49-F238E27FC236}">
                <a16:creationId xmlns:a16="http://schemas.microsoft.com/office/drawing/2014/main" id="{18244AD8-BAC9-43DA-9DA1-55DDF1207A15}"/>
              </a:ext>
            </a:extLst>
          </p:cNvPr>
          <p:cNvSpPr/>
          <p:nvPr/>
        </p:nvSpPr>
        <p:spPr>
          <a:xfrm>
            <a:off x="3497680" y="5348177"/>
            <a:ext cx="8267938" cy="10260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Sens de la communication</a:t>
            </a:r>
          </a:p>
          <a:p>
            <a:pPr marL="285750" indent="-285750">
              <a:buFont typeface="Wingdings" panose="05000000000000000000" pitchFamily="2" charset="2"/>
              <a:buChar char="§"/>
            </a:pPr>
            <a:r>
              <a:rPr lang="fr-FR" sz="1200" dirty="0">
                <a:solidFill>
                  <a:schemeClr val="bg2">
                    <a:lumMod val="25000"/>
                  </a:schemeClr>
                </a:solidFill>
              </a:rPr>
              <a:t>Capacité de négociation</a:t>
            </a:r>
          </a:p>
          <a:p>
            <a:pPr marL="285750" indent="-285750">
              <a:buFont typeface="Wingdings" panose="05000000000000000000" pitchFamily="2" charset="2"/>
              <a:buChar char="§"/>
            </a:pPr>
            <a:r>
              <a:rPr lang="fr-FR" sz="1200" dirty="0">
                <a:solidFill>
                  <a:schemeClr val="bg2">
                    <a:lumMod val="25000"/>
                  </a:schemeClr>
                </a:solidFill>
              </a:rPr>
              <a:t>Souplesse</a:t>
            </a:r>
          </a:p>
          <a:p>
            <a:pPr marL="285750" indent="-285750">
              <a:buFont typeface="Wingdings" panose="05000000000000000000" pitchFamily="2" charset="2"/>
              <a:buChar char="§"/>
            </a:pPr>
            <a:r>
              <a:rPr lang="fr-FR" sz="1200" dirty="0">
                <a:solidFill>
                  <a:schemeClr val="bg2">
                    <a:lumMod val="25000"/>
                  </a:schemeClr>
                </a:solidFill>
              </a:rPr>
              <a:t>Ouverture d’esprit</a:t>
            </a:r>
          </a:p>
          <a:p>
            <a:pPr marL="285750" indent="-285750">
              <a:buFont typeface="Wingdings" panose="05000000000000000000" pitchFamily="2" charset="2"/>
              <a:buChar char="§"/>
            </a:pPr>
            <a:r>
              <a:rPr lang="fr-FR" sz="1200" dirty="0">
                <a:solidFill>
                  <a:schemeClr val="bg2">
                    <a:lumMod val="25000"/>
                  </a:schemeClr>
                </a:solidFill>
              </a:rPr>
              <a:t>Pragmatique</a:t>
            </a:r>
          </a:p>
        </p:txBody>
      </p:sp>
      <p:pic>
        <p:nvPicPr>
          <p:cNvPr id="3074" name="Picture 2" descr="Résultat de recherche d'images pour &quot;responsables rh&quot;">
            <a:extLst>
              <a:ext uri="{FF2B5EF4-FFF2-40B4-BE49-F238E27FC236}">
                <a16:creationId xmlns:a16="http://schemas.microsoft.com/office/drawing/2014/main" id="{43B76761-4665-4782-84FC-DB9183635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6" y="1986737"/>
            <a:ext cx="893012" cy="74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57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Déscriptif</a:t>
            </a:r>
            <a:r>
              <a:rPr lang="en-US" sz="3600" dirty="0">
                <a:solidFill>
                  <a:srgbClr val="76DCE4"/>
                </a:solidFill>
              </a:rPr>
              <a:t> de </a:t>
            </a:r>
            <a:r>
              <a:rPr lang="en-US" sz="3600" dirty="0" err="1">
                <a:solidFill>
                  <a:srgbClr val="76DCE4"/>
                </a:solidFill>
              </a:rPr>
              <a:t>fonction</a:t>
            </a:r>
            <a:r>
              <a:rPr lang="en-US" sz="3600" dirty="0">
                <a:solidFill>
                  <a:srgbClr val="76DCE4"/>
                </a:solidFill>
              </a:rPr>
              <a:t> – </a:t>
            </a:r>
            <a:r>
              <a:rPr lang="en-US" sz="2400" dirty="0">
                <a:solidFill>
                  <a:schemeClr val="accent4"/>
                </a:solidFill>
              </a:rPr>
              <a:t>Business </a:t>
            </a:r>
            <a:r>
              <a:rPr lang="en-US" sz="2400" dirty="0" err="1">
                <a:solidFill>
                  <a:schemeClr val="accent4"/>
                </a:solidFill>
              </a:rPr>
              <a:t>développement</a:t>
            </a:r>
            <a:endParaRPr lang="en-US" sz="3600" dirty="0">
              <a:solidFill>
                <a:schemeClr val="accent4"/>
              </a:solidFill>
            </a:endParaRPr>
          </a:p>
        </p:txBody>
      </p:sp>
      <p:sp>
        <p:nvSpPr>
          <p:cNvPr id="10" name="Rectangle : coins arrondis 9">
            <a:extLst>
              <a:ext uri="{FF2B5EF4-FFF2-40B4-BE49-F238E27FC236}">
                <a16:creationId xmlns:a16="http://schemas.microsoft.com/office/drawing/2014/main" id="{D60447B0-6F5D-481C-B567-CCF82AA751B1}"/>
              </a:ext>
            </a:extLst>
          </p:cNvPr>
          <p:cNvSpPr/>
          <p:nvPr/>
        </p:nvSpPr>
        <p:spPr>
          <a:xfrm>
            <a:off x="1250989" y="2050034"/>
            <a:ext cx="2013924" cy="17029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Principales Missions</a:t>
            </a:r>
          </a:p>
        </p:txBody>
      </p:sp>
      <p:sp>
        <p:nvSpPr>
          <p:cNvPr id="11" name="Rectangle : coins arrondis 10">
            <a:extLst>
              <a:ext uri="{FF2B5EF4-FFF2-40B4-BE49-F238E27FC236}">
                <a16:creationId xmlns:a16="http://schemas.microsoft.com/office/drawing/2014/main" id="{04BF6713-CF45-474B-825B-D3CC3BB9FB9B}"/>
              </a:ext>
            </a:extLst>
          </p:cNvPr>
          <p:cNvSpPr/>
          <p:nvPr/>
        </p:nvSpPr>
        <p:spPr>
          <a:xfrm>
            <a:off x="3479017" y="2039748"/>
            <a:ext cx="8267938" cy="17029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fr-FR" sz="1200" dirty="0">
              <a:solidFill>
                <a:schemeClr val="bg2">
                  <a:lumMod val="25000"/>
                </a:schemeClr>
              </a:solidFill>
            </a:endParaRPr>
          </a:p>
          <a:p>
            <a:pPr marL="285750" indent="-285750">
              <a:buFont typeface="Wingdings" panose="05000000000000000000" pitchFamily="2" charset="2"/>
              <a:buChar char="§"/>
            </a:pPr>
            <a:r>
              <a:rPr lang="fr-FR" sz="1200" dirty="0">
                <a:solidFill>
                  <a:schemeClr val="bg2">
                    <a:lumMod val="25000"/>
                  </a:schemeClr>
                </a:solidFill>
              </a:rPr>
              <a:t>Mettre en place la stratégie de développement commercial permettant l’atteinte des objectifs tracés par la direction</a:t>
            </a:r>
          </a:p>
          <a:p>
            <a:pPr marL="285750" indent="-285750">
              <a:buFont typeface="Wingdings" panose="05000000000000000000" pitchFamily="2" charset="2"/>
              <a:buChar char="§"/>
            </a:pPr>
            <a:r>
              <a:rPr lang="fr-FR" sz="1200" dirty="0">
                <a:solidFill>
                  <a:schemeClr val="bg2">
                    <a:lumMod val="25000"/>
                  </a:schemeClr>
                </a:solidFill>
              </a:rPr>
              <a:t>Gérer les budgets de développement dans une optique d’optimisation et efficience</a:t>
            </a:r>
          </a:p>
          <a:p>
            <a:pPr marL="285750" indent="-285750">
              <a:buFont typeface="Wingdings" panose="05000000000000000000" pitchFamily="2" charset="2"/>
              <a:buChar char="§"/>
            </a:pPr>
            <a:r>
              <a:rPr lang="fr-FR" sz="1200" dirty="0">
                <a:solidFill>
                  <a:schemeClr val="bg2">
                    <a:lumMod val="25000"/>
                  </a:schemeClr>
                </a:solidFill>
              </a:rPr>
              <a:t>Animer les responsables commerciaux des plateformes</a:t>
            </a:r>
          </a:p>
          <a:p>
            <a:pPr marL="285750" indent="-285750">
              <a:buFont typeface="Wingdings" panose="05000000000000000000" pitchFamily="2" charset="2"/>
              <a:buChar char="§"/>
            </a:pPr>
            <a:r>
              <a:rPr lang="fr-FR" sz="1200" dirty="0">
                <a:solidFill>
                  <a:schemeClr val="bg2">
                    <a:lumMod val="25000"/>
                  </a:schemeClr>
                </a:solidFill>
              </a:rPr>
              <a:t>Rechercher les nouvelles opportunités de développement du chiffre d’affaires</a:t>
            </a:r>
          </a:p>
          <a:p>
            <a:pPr marL="285750" indent="-285750">
              <a:buFont typeface="Wingdings" panose="05000000000000000000" pitchFamily="2" charset="2"/>
              <a:buChar char="§"/>
            </a:pPr>
            <a:r>
              <a:rPr lang="fr-FR" sz="1200" dirty="0">
                <a:solidFill>
                  <a:schemeClr val="bg2">
                    <a:lumMod val="25000"/>
                  </a:schemeClr>
                </a:solidFill>
              </a:rPr>
              <a:t>Rechercher les alliances ou partenariats permettant de valoriser et mettre en avant les produits de la SDR</a:t>
            </a:r>
          </a:p>
          <a:p>
            <a:pPr marL="285750" indent="-285750">
              <a:buFont typeface="Wingdings" panose="05000000000000000000" pitchFamily="2" charset="2"/>
              <a:buChar char="§"/>
            </a:pPr>
            <a:r>
              <a:rPr lang="fr-FR" sz="1200" dirty="0">
                <a:solidFill>
                  <a:schemeClr val="bg2">
                    <a:lumMod val="25000"/>
                  </a:schemeClr>
                </a:solidFill>
              </a:rPr>
              <a:t>Identifier les nouveaux marchés permettant la diversification des marchés </a:t>
            </a:r>
          </a:p>
          <a:p>
            <a:pPr marL="285750" indent="-285750">
              <a:buFont typeface="Wingdings" panose="05000000000000000000" pitchFamily="2" charset="2"/>
              <a:buChar char="§"/>
            </a:pPr>
            <a:r>
              <a:rPr lang="fr-FR" sz="1200" dirty="0">
                <a:solidFill>
                  <a:schemeClr val="bg2">
                    <a:lumMod val="25000"/>
                  </a:schemeClr>
                </a:solidFill>
              </a:rPr>
              <a:t>En collaboration avec le responsable marketing il engage les études permettant l’innovation et l’upgrade des produits fabriqués par les artisans en vue de faciliter leur commercialisation</a:t>
            </a:r>
          </a:p>
          <a:p>
            <a:pPr marL="285750" indent="-285750">
              <a:buFont typeface="Wingdings" panose="05000000000000000000" pitchFamily="2" charset="2"/>
              <a:buChar char="§"/>
            </a:pPr>
            <a:r>
              <a:rPr lang="fr-FR" sz="1200" dirty="0">
                <a:solidFill>
                  <a:schemeClr val="bg2">
                    <a:lumMod val="25000"/>
                  </a:schemeClr>
                </a:solidFill>
              </a:rPr>
              <a:t>Contribuer à l’élaboration de la politique de communication de la SDR</a:t>
            </a:r>
          </a:p>
          <a:p>
            <a:endParaRPr lang="fr-FR" sz="1200" dirty="0">
              <a:solidFill>
                <a:schemeClr val="bg2">
                  <a:lumMod val="25000"/>
                </a:schemeClr>
              </a:solidFill>
            </a:endParaRPr>
          </a:p>
        </p:txBody>
      </p:sp>
      <p:sp>
        <p:nvSpPr>
          <p:cNvPr id="12" name="Rectangle : coins arrondis 11">
            <a:extLst>
              <a:ext uri="{FF2B5EF4-FFF2-40B4-BE49-F238E27FC236}">
                <a16:creationId xmlns:a16="http://schemas.microsoft.com/office/drawing/2014/main" id="{624793FD-8D8F-43E8-86C4-2115270C013F}"/>
              </a:ext>
            </a:extLst>
          </p:cNvPr>
          <p:cNvSpPr/>
          <p:nvPr/>
        </p:nvSpPr>
        <p:spPr>
          <a:xfrm>
            <a:off x="1251924" y="3871538"/>
            <a:ext cx="2013924" cy="4927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Formation</a:t>
            </a:r>
          </a:p>
        </p:txBody>
      </p:sp>
      <p:sp>
        <p:nvSpPr>
          <p:cNvPr id="13" name="Rectangle : coins arrondis 12">
            <a:extLst>
              <a:ext uri="{FF2B5EF4-FFF2-40B4-BE49-F238E27FC236}">
                <a16:creationId xmlns:a16="http://schemas.microsoft.com/office/drawing/2014/main" id="{3BCB472E-9632-4DA8-BA37-4C61DFEB57CF}"/>
              </a:ext>
            </a:extLst>
          </p:cNvPr>
          <p:cNvSpPr/>
          <p:nvPr/>
        </p:nvSpPr>
        <p:spPr>
          <a:xfrm>
            <a:off x="3479952" y="3861252"/>
            <a:ext cx="8267938" cy="4927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Formation supérieure en commerce </a:t>
            </a:r>
          </a:p>
        </p:txBody>
      </p:sp>
      <p:sp>
        <p:nvSpPr>
          <p:cNvPr id="14" name="Rectangle : coins arrondis 13">
            <a:extLst>
              <a:ext uri="{FF2B5EF4-FFF2-40B4-BE49-F238E27FC236}">
                <a16:creationId xmlns:a16="http://schemas.microsoft.com/office/drawing/2014/main" id="{C4878CCD-200A-4BD4-A077-05A067C6F6AF}"/>
              </a:ext>
            </a:extLst>
          </p:cNvPr>
          <p:cNvSpPr/>
          <p:nvPr/>
        </p:nvSpPr>
        <p:spPr>
          <a:xfrm>
            <a:off x="1260789" y="4482910"/>
            <a:ext cx="2013924" cy="6256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Expérience</a:t>
            </a:r>
          </a:p>
        </p:txBody>
      </p:sp>
      <p:sp>
        <p:nvSpPr>
          <p:cNvPr id="15" name="Rectangle : coins arrondis 14">
            <a:extLst>
              <a:ext uri="{FF2B5EF4-FFF2-40B4-BE49-F238E27FC236}">
                <a16:creationId xmlns:a16="http://schemas.microsoft.com/office/drawing/2014/main" id="{9B32A580-F2D0-4C83-A110-CC4A88B1965B}"/>
              </a:ext>
            </a:extLst>
          </p:cNvPr>
          <p:cNvSpPr/>
          <p:nvPr/>
        </p:nvSpPr>
        <p:spPr>
          <a:xfrm>
            <a:off x="3488817" y="4472624"/>
            <a:ext cx="8267938" cy="6256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Min 5 ans dans une fonction similaire avec une expérience probante autant que manager commercial</a:t>
            </a:r>
          </a:p>
        </p:txBody>
      </p:sp>
      <p:sp>
        <p:nvSpPr>
          <p:cNvPr id="16" name="Rectangle : coins arrondis 15">
            <a:extLst>
              <a:ext uri="{FF2B5EF4-FFF2-40B4-BE49-F238E27FC236}">
                <a16:creationId xmlns:a16="http://schemas.microsoft.com/office/drawing/2014/main" id="{4644110D-2E2C-4BAC-A852-D49785F15689}"/>
              </a:ext>
            </a:extLst>
          </p:cNvPr>
          <p:cNvSpPr/>
          <p:nvPr/>
        </p:nvSpPr>
        <p:spPr>
          <a:xfrm>
            <a:off x="1269652" y="5227186"/>
            <a:ext cx="2013924" cy="15188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Qualités requises</a:t>
            </a:r>
          </a:p>
        </p:txBody>
      </p:sp>
      <p:sp>
        <p:nvSpPr>
          <p:cNvPr id="17" name="Rectangle : coins arrondis 16">
            <a:extLst>
              <a:ext uri="{FF2B5EF4-FFF2-40B4-BE49-F238E27FC236}">
                <a16:creationId xmlns:a16="http://schemas.microsoft.com/office/drawing/2014/main" id="{18244AD8-BAC9-43DA-9DA1-55DDF1207A15}"/>
              </a:ext>
            </a:extLst>
          </p:cNvPr>
          <p:cNvSpPr/>
          <p:nvPr/>
        </p:nvSpPr>
        <p:spPr>
          <a:xfrm>
            <a:off x="3497680" y="5216900"/>
            <a:ext cx="8267938" cy="15188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200" dirty="0">
                <a:solidFill>
                  <a:schemeClr val="bg2">
                    <a:lumMod val="25000"/>
                  </a:schemeClr>
                </a:solidFill>
              </a:rPr>
              <a:t>Négociation</a:t>
            </a:r>
          </a:p>
          <a:p>
            <a:pPr marL="171450" indent="-171450">
              <a:buFont typeface="Wingdings" panose="05000000000000000000" pitchFamily="2" charset="2"/>
              <a:buChar char="§"/>
            </a:pPr>
            <a:r>
              <a:rPr lang="fr-FR" sz="1200" dirty="0">
                <a:solidFill>
                  <a:schemeClr val="bg2">
                    <a:lumMod val="25000"/>
                  </a:schemeClr>
                </a:solidFill>
              </a:rPr>
              <a:t>Sens du relationnel</a:t>
            </a:r>
          </a:p>
          <a:p>
            <a:pPr marL="171450" indent="-171450">
              <a:buFont typeface="Wingdings" panose="05000000000000000000" pitchFamily="2" charset="2"/>
              <a:buChar char="§"/>
            </a:pPr>
            <a:r>
              <a:rPr lang="fr-FR" sz="1200" dirty="0">
                <a:solidFill>
                  <a:schemeClr val="bg2">
                    <a:lumMod val="25000"/>
                  </a:schemeClr>
                </a:solidFill>
              </a:rPr>
              <a:t>Esprit d’analyse</a:t>
            </a:r>
          </a:p>
          <a:p>
            <a:pPr marL="171450" indent="-171450">
              <a:buFont typeface="Wingdings" panose="05000000000000000000" pitchFamily="2" charset="2"/>
              <a:buChar char="§"/>
            </a:pPr>
            <a:r>
              <a:rPr lang="fr-FR" sz="1200" dirty="0">
                <a:solidFill>
                  <a:schemeClr val="bg2">
                    <a:lumMod val="25000"/>
                  </a:schemeClr>
                </a:solidFill>
              </a:rPr>
              <a:t>Connaissance du marché</a:t>
            </a:r>
          </a:p>
          <a:p>
            <a:pPr marL="171450" indent="-171450">
              <a:buFont typeface="Wingdings" panose="05000000000000000000" pitchFamily="2" charset="2"/>
              <a:buChar char="§"/>
            </a:pPr>
            <a:r>
              <a:rPr lang="fr-FR" sz="1200" dirty="0">
                <a:solidFill>
                  <a:schemeClr val="bg2">
                    <a:lumMod val="25000"/>
                  </a:schemeClr>
                </a:solidFill>
              </a:rPr>
              <a:t>Être curieux</a:t>
            </a:r>
          </a:p>
          <a:p>
            <a:pPr marL="171450" indent="-171450">
              <a:buFont typeface="Wingdings" panose="05000000000000000000" pitchFamily="2" charset="2"/>
              <a:buChar char="§"/>
            </a:pPr>
            <a:r>
              <a:rPr lang="fr-FR" sz="1200" dirty="0">
                <a:solidFill>
                  <a:schemeClr val="bg2">
                    <a:lumMod val="25000"/>
                  </a:schemeClr>
                </a:solidFill>
              </a:rPr>
              <a:t>La maîtrise de l’anglais ou d’une autre langue étrangère est fortement appréciée</a:t>
            </a:r>
          </a:p>
        </p:txBody>
      </p:sp>
      <p:pic>
        <p:nvPicPr>
          <p:cNvPr id="1026" name="Picture 2" descr="Résultat de recherche d'images pour &quot;responsable vente&quot;">
            <a:extLst>
              <a:ext uri="{FF2B5EF4-FFF2-40B4-BE49-F238E27FC236}">
                <a16:creationId xmlns:a16="http://schemas.microsoft.com/office/drawing/2014/main" id="{C79ECE19-C0B0-494C-AC39-4A518AED1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1" y="1927489"/>
            <a:ext cx="902947" cy="96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Déscriptif</a:t>
            </a:r>
            <a:r>
              <a:rPr lang="en-US" sz="3600" dirty="0">
                <a:solidFill>
                  <a:srgbClr val="76DCE4"/>
                </a:solidFill>
              </a:rPr>
              <a:t> de </a:t>
            </a:r>
            <a:r>
              <a:rPr lang="en-US" sz="3600" dirty="0" err="1">
                <a:solidFill>
                  <a:srgbClr val="76DCE4"/>
                </a:solidFill>
              </a:rPr>
              <a:t>fonction</a:t>
            </a:r>
            <a:r>
              <a:rPr lang="en-US" sz="3600" dirty="0">
                <a:solidFill>
                  <a:srgbClr val="76DCE4"/>
                </a:solidFill>
              </a:rPr>
              <a:t> – </a:t>
            </a:r>
            <a:r>
              <a:rPr lang="en-US" sz="2400" dirty="0">
                <a:solidFill>
                  <a:schemeClr val="accent4"/>
                </a:solidFill>
              </a:rPr>
              <a:t>Responsable marketing</a:t>
            </a:r>
            <a:endParaRPr lang="en-US" sz="3600" dirty="0">
              <a:solidFill>
                <a:schemeClr val="accent4"/>
              </a:solidFill>
            </a:endParaRPr>
          </a:p>
        </p:txBody>
      </p:sp>
      <p:sp>
        <p:nvSpPr>
          <p:cNvPr id="10" name="Rectangle : coins arrondis 9">
            <a:extLst>
              <a:ext uri="{FF2B5EF4-FFF2-40B4-BE49-F238E27FC236}">
                <a16:creationId xmlns:a16="http://schemas.microsoft.com/office/drawing/2014/main" id="{D60447B0-6F5D-481C-B567-CCF82AA751B1}"/>
              </a:ext>
            </a:extLst>
          </p:cNvPr>
          <p:cNvSpPr/>
          <p:nvPr/>
        </p:nvSpPr>
        <p:spPr>
          <a:xfrm>
            <a:off x="1250989" y="2050034"/>
            <a:ext cx="2013924" cy="17029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Principales Missions</a:t>
            </a:r>
          </a:p>
        </p:txBody>
      </p:sp>
      <p:sp>
        <p:nvSpPr>
          <p:cNvPr id="11" name="Rectangle : coins arrondis 10">
            <a:extLst>
              <a:ext uri="{FF2B5EF4-FFF2-40B4-BE49-F238E27FC236}">
                <a16:creationId xmlns:a16="http://schemas.microsoft.com/office/drawing/2014/main" id="{04BF6713-CF45-474B-825B-D3CC3BB9FB9B}"/>
              </a:ext>
            </a:extLst>
          </p:cNvPr>
          <p:cNvSpPr/>
          <p:nvPr/>
        </p:nvSpPr>
        <p:spPr>
          <a:xfrm>
            <a:off x="3479017" y="2039748"/>
            <a:ext cx="8267938" cy="17029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fr-FR" sz="1200" dirty="0">
              <a:solidFill>
                <a:schemeClr val="bg2">
                  <a:lumMod val="25000"/>
                </a:schemeClr>
              </a:solidFill>
            </a:endParaRPr>
          </a:p>
          <a:p>
            <a:pPr marL="285750" indent="-285750">
              <a:buFont typeface="Wingdings" panose="05000000000000000000" pitchFamily="2" charset="2"/>
              <a:buChar char="§"/>
            </a:pPr>
            <a:r>
              <a:rPr lang="fr-FR" sz="1200" dirty="0">
                <a:solidFill>
                  <a:schemeClr val="bg2">
                    <a:lumMod val="25000"/>
                  </a:schemeClr>
                </a:solidFill>
              </a:rPr>
              <a:t>Elaborer la stratégie marketing et le plan de communication  en coordination avec le responsable business développement</a:t>
            </a:r>
          </a:p>
          <a:p>
            <a:pPr marL="285750" indent="-285750">
              <a:buFont typeface="Wingdings" panose="05000000000000000000" pitchFamily="2" charset="2"/>
              <a:buChar char="§"/>
            </a:pPr>
            <a:r>
              <a:rPr lang="fr-FR" sz="1200" dirty="0">
                <a:solidFill>
                  <a:schemeClr val="bg2">
                    <a:lumMod val="25000"/>
                  </a:schemeClr>
                </a:solidFill>
              </a:rPr>
              <a:t>Assurer le déploiement du plan de communication en lien avec les prestataires externes ainsi qu’avec des responsables des plateformes</a:t>
            </a:r>
          </a:p>
          <a:p>
            <a:pPr marL="285750" indent="-285750">
              <a:buFont typeface="Wingdings" panose="05000000000000000000" pitchFamily="2" charset="2"/>
              <a:buChar char="§"/>
            </a:pPr>
            <a:r>
              <a:rPr lang="fr-FR" sz="1200" dirty="0">
                <a:solidFill>
                  <a:schemeClr val="bg2">
                    <a:lumMod val="25000"/>
                  </a:schemeClr>
                </a:solidFill>
              </a:rPr>
              <a:t>Evaluer et réajuster l’impact des actions sur le terrain</a:t>
            </a:r>
          </a:p>
          <a:p>
            <a:pPr marL="285750" indent="-285750">
              <a:buFont typeface="Wingdings" panose="05000000000000000000" pitchFamily="2" charset="2"/>
              <a:buChar char="§"/>
            </a:pPr>
            <a:r>
              <a:rPr lang="fr-FR" sz="1200" dirty="0">
                <a:solidFill>
                  <a:schemeClr val="bg2">
                    <a:lumMod val="25000"/>
                  </a:schemeClr>
                </a:solidFill>
              </a:rPr>
              <a:t>Piloter le budget marketing et communication </a:t>
            </a:r>
          </a:p>
          <a:p>
            <a:pPr marL="285750" indent="-285750">
              <a:buFont typeface="Wingdings" panose="05000000000000000000" pitchFamily="2" charset="2"/>
              <a:buChar char="§"/>
            </a:pPr>
            <a:r>
              <a:rPr lang="fr-FR" sz="1200" dirty="0">
                <a:solidFill>
                  <a:schemeClr val="bg2">
                    <a:lumMod val="25000"/>
                  </a:schemeClr>
                </a:solidFill>
              </a:rPr>
              <a:t>Piloter l’innovation en terme de produit en faisant appel à des expertises externes</a:t>
            </a:r>
          </a:p>
          <a:p>
            <a:pPr marL="285750" indent="-285750">
              <a:buFont typeface="Wingdings" panose="05000000000000000000" pitchFamily="2" charset="2"/>
              <a:buChar char="§"/>
            </a:pPr>
            <a:r>
              <a:rPr lang="fr-FR" sz="1200" dirty="0">
                <a:solidFill>
                  <a:schemeClr val="bg2">
                    <a:lumMod val="25000"/>
                  </a:schemeClr>
                </a:solidFill>
              </a:rPr>
              <a:t>Superviser la mise en place des nouveaux produits en synchronisation avec les équipes commerciales</a:t>
            </a:r>
          </a:p>
          <a:p>
            <a:endParaRPr lang="fr-FR" sz="1200" dirty="0">
              <a:solidFill>
                <a:schemeClr val="bg2">
                  <a:lumMod val="25000"/>
                </a:schemeClr>
              </a:solidFill>
            </a:endParaRPr>
          </a:p>
        </p:txBody>
      </p:sp>
      <p:sp>
        <p:nvSpPr>
          <p:cNvPr id="12" name="Rectangle : coins arrondis 11">
            <a:extLst>
              <a:ext uri="{FF2B5EF4-FFF2-40B4-BE49-F238E27FC236}">
                <a16:creationId xmlns:a16="http://schemas.microsoft.com/office/drawing/2014/main" id="{624793FD-8D8F-43E8-86C4-2115270C013F}"/>
              </a:ext>
            </a:extLst>
          </p:cNvPr>
          <p:cNvSpPr/>
          <p:nvPr/>
        </p:nvSpPr>
        <p:spPr>
          <a:xfrm>
            <a:off x="1251924" y="3871538"/>
            <a:ext cx="2013924" cy="4927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Formation</a:t>
            </a:r>
          </a:p>
        </p:txBody>
      </p:sp>
      <p:sp>
        <p:nvSpPr>
          <p:cNvPr id="13" name="Rectangle : coins arrondis 12">
            <a:extLst>
              <a:ext uri="{FF2B5EF4-FFF2-40B4-BE49-F238E27FC236}">
                <a16:creationId xmlns:a16="http://schemas.microsoft.com/office/drawing/2014/main" id="{3BCB472E-9632-4DA8-BA37-4C61DFEB57CF}"/>
              </a:ext>
            </a:extLst>
          </p:cNvPr>
          <p:cNvSpPr/>
          <p:nvPr/>
        </p:nvSpPr>
        <p:spPr>
          <a:xfrm>
            <a:off x="3479952" y="3861252"/>
            <a:ext cx="8267938" cy="4927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Formation supérieure en marketing</a:t>
            </a:r>
          </a:p>
        </p:txBody>
      </p:sp>
      <p:sp>
        <p:nvSpPr>
          <p:cNvPr id="14" name="Rectangle : coins arrondis 13">
            <a:extLst>
              <a:ext uri="{FF2B5EF4-FFF2-40B4-BE49-F238E27FC236}">
                <a16:creationId xmlns:a16="http://schemas.microsoft.com/office/drawing/2014/main" id="{C4878CCD-200A-4BD4-A077-05A067C6F6AF}"/>
              </a:ext>
            </a:extLst>
          </p:cNvPr>
          <p:cNvSpPr/>
          <p:nvPr/>
        </p:nvSpPr>
        <p:spPr>
          <a:xfrm>
            <a:off x="1260789" y="4482910"/>
            <a:ext cx="2013924" cy="6256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Expérience</a:t>
            </a:r>
          </a:p>
        </p:txBody>
      </p:sp>
      <p:sp>
        <p:nvSpPr>
          <p:cNvPr id="15" name="Rectangle : coins arrondis 14">
            <a:extLst>
              <a:ext uri="{FF2B5EF4-FFF2-40B4-BE49-F238E27FC236}">
                <a16:creationId xmlns:a16="http://schemas.microsoft.com/office/drawing/2014/main" id="{9B32A580-F2D0-4C83-A110-CC4A88B1965B}"/>
              </a:ext>
            </a:extLst>
          </p:cNvPr>
          <p:cNvSpPr/>
          <p:nvPr/>
        </p:nvSpPr>
        <p:spPr>
          <a:xfrm>
            <a:off x="3488817" y="4472624"/>
            <a:ext cx="8267938" cy="6256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Min 5 ans dans une fonction similaire avec une expérience probante dans le secteur de la distribution </a:t>
            </a:r>
          </a:p>
        </p:txBody>
      </p:sp>
      <p:sp>
        <p:nvSpPr>
          <p:cNvPr id="16" name="Rectangle : coins arrondis 15">
            <a:extLst>
              <a:ext uri="{FF2B5EF4-FFF2-40B4-BE49-F238E27FC236}">
                <a16:creationId xmlns:a16="http://schemas.microsoft.com/office/drawing/2014/main" id="{4644110D-2E2C-4BAC-A852-D49785F15689}"/>
              </a:ext>
            </a:extLst>
          </p:cNvPr>
          <p:cNvSpPr/>
          <p:nvPr/>
        </p:nvSpPr>
        <p:spPr>
          <a:xfrm>
            <a:off x="1269652" y="5227186"/>
            <a:ext cx="2013924" cy="15188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Qualités requises</a:t>
            </a:r>
          </a:p>
        </p:txBody>
      </p:sp>
      <p:sp>
        <p:nvSpPr>
          <p:cNvPr id="17" name="Rectangle : coins arrondis 16">
            <a:extLst>
              <a:ext uri="{FF2B5EF4-FFF2-40B4-BE49-F238E27FC236}">
                <a16:creationId xmlns:a16="http://schemas.microsoft.com/office/drawing/2014/main" id="{18244AD8-BAC9-43DA-9DA1-55DDF1207A15}"/>
              </a:ext>
            </a:extLst>
          </p:cNvPr>
          <p:cNvSpPr/>
          <p:nvPr/>
        </p:nvSpPr>
        <p:spPr>
          <a:xfrm>
            <a:off x="3497680" y="5216900"/>
            <a:ext cx="8267938" cy="15188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200" dirty="0">
                <a:solidFill>
                  <a:schemeClr val="bg2">
                    <a:lumMod val="25000"/>
                  </a:schemeClr>
                </a:solidFill>
              </a:rPr>
              <a:t>Esprit d’équipe</a:t>
            </a:r>
          </a:p>
          <a:p>
            <a:pPr marL="171450" indent="-171450">
              <a:buFont typeface="Wingdings" panose="05000000000000000000" pitchFamily="2" charset="2"/>
              <a:buChar char="§"/>
            </a:pPr>
            <a:r>
              <a:rPr lang="fr-FR" sz="1200" dirty="0">
                <a:solidFill>
                  <a:schemeClr val="bg2">
                    <a:lumMod val="25000"/>
                  </a:schemeClr>
                </a:solidFill>
              </a:rPr>
              <a:t>Capacité de convaincre</a:t>
            </a:r>
          </a:p>
          <a:p>
            <a:pPr marL="171450" indent="-171450">
              <a:buFont typeface="Wingdings" panose="05000000000000000000" pitchFamily="2" charset="2"/>
              <a:buChar char="§"/>
            </a:pPr>
            <a:r>
              <a:rPr lang="fr-FR" sz="1200" dirty="0">
                <a:solidFill>
                  <a:schemeClr val="bg2">
                    <a:lumMod val="25000"/>
                  </a:schemeClr>
                </a:solidFill>
              </a:rPr>
              <a:t>Gestion d’équipe</a:t>
            </a:r>
          </a:p>
          <a:p>
            <a:pPr marL="171450" indent="-171450">
              <a:buFont typeface="Wingdings" panose="05000000000000000000" pitchFamily="2" charset="2"/>
              <a:buChar char="§"/>
            </a:pPr>
            <a:r>
              <a:rPr lang="fr-FR" sz="1200" dirty="0">
                <a:solidFill>
                  <a:schemeClr val="bg2">
                    <a:lumMod val="25000"/>
                  </a:schemeClr>
                </a:solidFill>
              </a:rPr>
              <a:t>Sens de créativité</a:t>
            </a:r>
          </a:p>
          <a:p>
            <a:pPr marL="171450" indent="-171450">
              <a:buFont typeface="Wingdings" panose="05000000000000000000" pitchFamily="2" charset="2"/>
              <a:buChar char="§"/>
            </a:pPr>
            <a:r>
              <a:rPr lang="fr-FR" sz="1200" dirty="0">
                <a:solidFill>
                  <a:schemeClr val="bg2">
                    <a:lumMod val="25000"/>
                  </a:schemeClr>
                </a:solidFill>
              </a:rPr>
              <a:t>Qualité d’animateur de projets</a:t>
            </a:r>
          </a:p>
          <a:p>
            <a:pPr marL="171450" indent="-171450">
              <a:buFont typeface="Wingdings" panose="05000000000000000000" pitchFamily="2" charset="2"/>
              <a:buChar char="§"/>
            </a:pPr>
            <a:r>
              <a:rPr lang="fr-FR" sz="1200" dirty="0">
                <a:solidFill>
                  <a:schemeClr val="bg2">
                    <a:lumMod val="25000"/>
                  </a:schemeClr>
                </a:solidFill>
              </a:rPr>
              <a:t>Sens de négociation</a:t>
            </a:r>
          </a:p>
          <a:p>
            <a:pPr marL="171450" indent="-171450">
              <a:buFont typeface="Wingdings" panose="05000000000000000000" pitchFamily="2" charset="2"/>
              <a:buChar char="§"/>
            </a:pPr>
            <a:r>
              <a:rPr lang="fr-FR" sz="1200" dirty="0">
                <a:solidFill>
                  <a:schemeClr val="bg2">
                    <a:lumMod val="25000"/>
                  </a:schemeClr>
                </a:solidFill>
              </a:rPr>
              <a:t>Qualité de visionnaire</a:t>
            </a:r>
          </a:p>
        </p:txBody>
      </p:sp>
      <p:pic>
        <p:nvPicPr>
          <p:cNvPr id="4098" name="Picture 2" descr="Résultat de recherche d'images pour &quot;marketing&quot;">
            <a:extLst>
              <a:ext uri="{FF2B5EF4-FFF2-40B4-BE49-F238E27FC236}">
                <a16:creationId xmlns:a16="http://schemas.microsoft.com/office/drawing/2014/main" id="{DA554843-8D5F-4156-A915-C28D925CA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0" y="1944646"/>
            <a:ext cx="896169" cy="71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Déscriptif</a:t>
            </a:r>
            <a:r>
              <a:rPr lang="en-US" sz="3600" dirty="0">
                <a:solidFill>
                  <a:srgbClr val="76DCE4"/>
                </a:solidFill>
              </a:rPr>
              <a:t> de </a:t>
            </a:r>
            <a:r>
              <a:rPr lang="en-US" sz="3600" dirty="0" err="1">
                <a:solidFill>
                  <a:srgbClr val="76DCE4"/>
                </a:solidFill>
              </a:rPr>
              <a:t>fonction</a:t>
            </a:r>
            <a:r>
              <a:rPr lang="en-US" sz="3600" dirty="0">
                <a:solidFill>
                  <a:srgbClr val="76DCE4"/>
                </a:solidFill>
              </a:rPr>
              <a:t> – </a:t>
            </a:r>
            <a:r>
              <a:rPr lang="en-US" sz="2400" dirty="0" err="1">
                <a:solidFill>
                  <a:schemeClr val="accent4"/>
                </a:solidFill>
              </a:rPr>
              <a:t>Coordinateur</a:t>
            </a:r>
            <a:r>
              <a:rPr lang="en-US" sz="2400" dirty="0">
                <a:solidFill>
                  <a:schemeClr val="accent4"/>
                </a:solidFill>
              </a:rPr>
              <a:t> </a:t>
            </a:r>
            <a:r>
              <a:rPr lang="en-US" sz="2400" dirty="0" err="1">
                <a:solidFill>
                  <a:schemeClr val="accent4"/>
                </a:solidFill>
              </a:rPr>
              <a:t>plateforme</a:t>
            </a:r>
            <a:endParaRPr lang="en-US" sz="3600" dirty="0">
              <a:solidFill>
                <a:schemeClr val="accent4"/>
              </a:solidFill>
            </a:endParaRPr>
          </a:p>
        </p:txBody>
      </p:sp>
      <p:sp>
        <p:nvSpPr>
          <p:cNvPr id="10" name="Rectangle : coins arrondis 9">
            <a:extLst>
              <a:ext uri="{FF2B5EF4-FFF2-40B4-BE49-F238E27FC236}">
                <a16:creationId xmlns:a16="http://schemas.microsoft.com/office/drawing/2014/main" id="{D60447B0-6F5D-481C-B567-CCF82AA751B1}"/>
              </a:ext>
            </a:extLst>
          </p:cNvPr>
          <p:cNvSpPr/>
          <p:nvPr/>
        </p:nvSpPr>
        <p:spPr>
          <a:xfrm>
            <a:off x="1250989" y="2050034"/>
            <a:ext cx="2013924" cy="114470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Principales Missions</a:t>
            </a:r>
          </a:p>
        </p:txBody>
      </p:sp>
      <p:sp>
        <p:nvSpPr>
          <p:cNvPr id="11" name="Rectangle : coins arrondis 10">
            <a:extLst>
              <a:ext uri="{FF2B5EF4-FFF2-40B4-BE49-F238E27FC236}">
                <a16:creationId xmlns:a16="http://schemas.microsoft.com/office/drawing/2014/main" id="{04BF6713-CF45-474B-825B-D3CC3BB9FB9B}"/>
              </a:ext>
            </a:extLst>
          </p:cNvPr>
          <p:cNvSpPr/>
          <p:nvPr/>
        </p:nvSpPr>
        <p:spPr>
          <a:xfrm>
            <a:off x="3479017" y="2039748"/>
            <a:ext cx="8267938" cy="114470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fr-FR" sz="1200" dirty="0">
              <a:solidFill>
                <a:schemeClr val="bg2">
                  <a:lumMod val="25000"/>
                </a:schemeClr>
              </a:solidFill>
            </a:endParaRPr>
          </a:p>
          <a:p>
            <a:pPr marL="285750" indent="-285750">
              <a:buFont typeface="Wingdings" panose="05000000000000000000" pitchFamily="2" charset="2"/>
              <a:buChar char="§"/>
            </a:pPr>
            <a:r>
              <a:rPr lang="fr-FR" sz="1200" dirty="0">
                <a:solidFill>
                  <a:schemeClr val="bg2">
                    <a:lumMod val="25000"/>
                  </a:schemeClr>
                </a:solidFill>
              </a:rPr>
              <a:t>Manager les équipes de la plateforme</a:t>
            </a:r>
          </a:p>
          <a:p>
            <a:pPr marL="285750" indent="-285750">
              <a:buFont typeface="Wingdings" panose="05000000000000000000" pitchFamily="2" charset="2"/>
              <a:buChar char="§"/>
            </a:pPr>
            <a:r>
              <a:rPr lang="fr-FR" sz="1200" dirty="0">
                <a:solidFill>
                  <a:schemeClr val="bg2">
                    <a:lumMod val="25000"/>
                  </a:schemeClr>
                </a:solidFill>
              </a:rPr>
              <a:t>Veiller à l’atteinte des objectifs tracés par le central</a:t>
            </a:r>
          </a:p>
          <a:p>
            <a:pPr marL="285750" indent="-285750">
              <a:buFont typeface="Wingdings" panose="05000000000000000000" pitchFamily="2" charset="2"/>
              <a:buChar char="§"/>
            </a:pPr>
            <a:r>
              <a:rPr lang="fr-FR" sz="1200" dirty="0">
                <a:solidFill>
                  <a:schemeClr val="bg2">
                    <a:lumMod val="25000"/>
                  </a:schemeClr>
                </a:solidFill>
              </a:rPr>
              <a:t>Mettre en place le plan de formation des artisans</a:t>
            </a:r>
          </a:p>
          <a:p>
            <a:pPr marL="285750" indent="-285750">
              <a:buFont typeface="Wingdings" panose="05000000000000000000" pitchFamily="2" charset="2"/>
              <a:buChar char="§"/>
            </a:pPr>
            <a:r>
              <a:rPr lang="fr-FR" sz="1200" dirty="0">
                <a:solidFill>
                  <a:schemeClr val="bg2">
                    <a:lumMod val="25000"/>
                  </a:schemeClr>
                </a:solidFill>
              </a:rPr>
              <a:t>Participer au processus d’innovation des produits</a:t>
            </a:r>
          </a:p>
          <a:p>
            <a:pPr marL="285750" indent="-285750">
              <a:buFont typeface="Wingdings" panose="05000000000000000000" pitchFamily="2" charset="2"/>
              <a:buChar char="§"/>
            </a:pPr>
            <a:r>
              <a:rPr lang="fr-FR" sz="1200" dirty="0">
                <a:solidFill>
                  <a:schemeClr val="bg2">
                    <a:lumMod val="25000"/>
                  </a:schemeClr>
                </a:solidFill>
              </a:rPr>
              <a:t>Gérer le budget alloué à la plateforme dans une logique d’optimisation</a:t>
            </a:r>
          </a:p>
          <a:p>
            <a:endParaRPr lang="fr-FR" sz="1200" dirty="0">
              <a:solidFill>
                <a:schemeClr val="bg2">
                  <a:lumMod val="25000"/>
                </a:schemeClr>
              </a:solidFill>
            </a:endParaRPr>
          </a:p>
        </p:txBody>
      </p:sp>
      <p:sp>
        <p:nvSpPr>
          <p:cNvPr id="12" name="Rectangle : coins arrondis 11">
            <a:extLst>
              <a:ext uri="{FF2B5EF4-FFF2-40B4-BE49-F238E27FC236}">
                <a16:creationId xmlns:a16="http://schemas.microsoft.com/office/drawing/2014/main" id="{624793FD-8D8F-43E8-86C4-2115270C013F}"/>
              </a:ext>
            </a:extLst>
          </p:cNvPr>
          <p:cNvSpPr/>
          <p:nvPr/>
        </p:nvSpPr>
        <p:spPr>
          <a:xfrm>
            <a:off x="1251924" y="3350544"/>
            <a:ext cx="2013924" cy="4927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Formation</a:t>
            </a:r>
          </a:p>
        </p:txBody>
      </p:sp>
      <p:sp>
        <p:nvSpPr>
          <p:cNvPr id="13" name="Rectangle : coins arrondis 12">
            <a:extLst>
              <a:ext uri="{FF2B5EF4-FFF2-40B4-BE49-F238E27FC236}">
                <a16:creationId xmlns:a16="http://schemas.microsoft.com/office/drawing/2014/main" id="{3BCB472E-9632-4DA8-BA37-4C61DFEB57CF}"/>
              </a:ext>
            </a:extLst>
          </p:cNvPr>
          <p:cNvSpPr/>
          <p:nvPr/>
        </p:nvSpPr>
        <p:spPr>
          <a:xfrm>
            <a:off x="3479952" y="3340258"/>
            <a:ext cx="8267938" cy="4927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Formation supérieure en management /  connaissance de l’environnement de l’artisanat</a:t>
            </a:r>
          </a:p>
        </p:txBody>
      </p:sp>
      <p:sp>
        <p:nvSpPr>
          <p:cNvPr id="14" name="Rectangle : coins arrondis 13">
            <a:extLst>
              <a:ext uri="{FF2B5EF4-FFF2-40B4-BE49-F238E27FC236}">
                <a16:creationId xmlns:a16="http://schemas.microsoft.com/office/drawing/2014/main" id="{C4878CCD-200A-4BD4-A077-05A067C6F6AF}"/>
              </a:ext>
            </a:extLst>
          </p:cNvPr>
          <p:cNvSpPr/>
          <p:nvPr/>
        </p:nvSpPr>
        <p:spPr>
          <a:xfrm>
            <a:off x="1260789" y="3961916"/>
            <a:ext cx="2013924" cy="6256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Expérience</a:t>
            </a:r>
          </a:p>
        </p:txBody>
      </p:sp>
      <p:sp>
        <p:nvSpPr>
          <p:cNvPr id="15" name="Rectangle : coins arrondis 14">
            <a:extLst>
              <a:ext uri="{FF2B5EF4-FFF2-40B4-BE49-F238E27FC236}">
                <a16:creationId xmlns:a16="http://schemas.microsoft.com/office/drawing/2014/main" id="{9B32A580-F2D0-4C83-A110-CC4A88B1965B}"/>
              </a:ext>
            </a:extLst>
          </p:cNvPr>
          <p:cNvSpPr/>
          <p:nvPr/>
        </p:nvSpPr>
        <p:spPr>
          <a:xfrm>
            <a:off x="3488817" y="3951630"/>
            <a:ext cx="8267938" cy="6256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Min 5 ans dans la gestion d’équipe</a:t>
            </a:r>
          </a:p>
        </p:txBody>
      </p:sp>
      <p:sp>
        <p:nvSpPr>
          <p:cNvPr id="16" name="Rectangle : coins arrondis 15">
            <a:extLst>
              <a:ext uri="{FF2B5EF4-FFF2-40B4-BE49-F238E27FC236}">
                <a16:creationId xmlns:a16="http://schemas.microsoft.com/office/drawing/2014/main" id="{4644110D-2E2C-4BAC-A852-D49785F15689}"/>
              </a:ext>
            </a:extLst>
          </p:cNvPr>
          <p:cNvSpPr/>
          <p:nvPr/>
        </p:nvSpPr>
        <p:spPr>
          <a:xfrm>
            <a:off x="1269652" y="4706192"/>
            <a:ext cx="2013924" cy="15188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Qualités requises</a:t>
            </a:r>
          </a:p>
        </p:txBody>
      </p:sp>
      <p:sp>
        <p:nvSpPr>
          <p:cNvPr id="17" name="Rectangle : coins arrondis 16">
            <a:extLst>
              <a:ext uri="{FF2B5EF4-FFF2-40B4-BE49-F238E27FC236}">
                <a16:creationId xmlns:a16="http://schemas.microsoft.com/office/drawing/2014/main" id="{18244AD8-BAC9-43DA-9DA1-55DDF1207A15}"/>
              </a:ext>
            </a:extLst>
          </p:cNvPr>
          <p:cNvSpPr/>
          <p:nvPr/>
        </p:nvSpPr>
        <p:spPr>
          <a:xfrm>
            <a:off x="3497680" y="4695906"/>
            <a:ext cx="8267938" cy="15188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200" dirty="0">
                <a:solidFill>
                  <a:schemeClr val="bg2">
                    <a:lumMod val="25000"/>
                  </a:schemeClr>
                </a:solidFill>
              </a:rPr>
              <a:t>Esprit d’équipe</a:t>
            </a:r>
          </a:p>
          <a:p>
            <a:pPr marL="171450" indent="-171450">
              <a:buFont typeface="Wingdings" panose="05000000000000000000" pitchFamily="2" charset="2"/>
              <a:buChar char="§"/>
            </a:pPr>
            <a:r>
              <a:rPr lang="fr-FR" sz="1200" dirty="0">
                <a:solidFill>
                  <a:schemeClr val="bg2">
                    <a:lumMod val="25000"/>
                  </a:schemeClr>
                </a:solidFill>
              </a:rPr>
              <a:t>Sens du leadership</a:t>
            </a:r>
          </a:p>
          <a:p>
            <a:pPr marL="171450" indent="-171450">
              <a:buFont typeface="Wingdings" panose="05000000000000000000" pitchFamily="2" charset="2"/>
              <a:buChar char="§"/>
            </a:pPr>
            <a:r>
              <a:rPr lang="fr-FR" sz="1200" dirty="0">
                <a:solidFill>
                  <a:schemeClr val="bg2">
                    <a:lumMod val="25000"/>
                  </a:schemeClr>
                </a:solidFill>
              </a:rPr>
              <a:t>Capacité de négociation</a:t>
            </a:r>
          </a:p>
          <a:p>
            <a:pPr marL="171450" indent="-171450">
              <a:buFont typeface="Wingdings" panose="05000000000000000000" pitchFamily="2" charset="2"/>
              <a:buChar char="§"/>
            </a:pPr>
            <a:r>
              <a:rPr lang="fr-FR" sz="1200" dirty="0">
                <a:solidFill>
                  <a:schemeClr val="bg2">
                    <a:lumMod val="25000"/>
                  </a:schemeClr>
                </a:solidFill>
              </a:rPr>
              <a:t>Esprit d’initiative</a:t>
            </a:r>
          </a:p>
          <a:p>
            <a:pPr marL="171450" indent="-171450">
              <a:buFont typeface="Wingdings" panose="05000000000000000000" pitchFamily="2" charset="2"/>
              <a:buChar char="§"/>
            </a:pPr>
            <a:r>
              <a:rPr lang="fr-FR" sz="1200" dirty="0">
                <a:solidFill>
                  <a:schemeClr val="bg2">
                    <a:lumMod val="25000"/>
                  </a:schemeClr>
                </a:solidFill>
              </a:rPr>
              <a:t>Diplomate</a:t>
            </a:r>
          </a:p>
          <a:p>
            <a:pPr marL="171450" indent="-171450">
              <a:buFont typeface="Wingdings" panose="05000000000000000000" pitchFamily="2" charset="2"/>
              <a:buChar char="§"/>
            </a:pPr>
            <a:r>
              <a:rPr lang="fr-FR" sz="1200" dirty="0">
                <a:solidFill>
                  <a:schemeClr val="bg2">
                    <a:lumMod val="25000"/>
                  </a:schemeClr>
                </a:solidFill>
              </a:rPr>
              <a:t>Autonomie</a:t>
            </a:r>
          </a:p>
          <a:p>
            <a:pPr marL="171450" indent="-171450">
              <a:buFont typeface="Wingdings" panose="05000000000000000000" pitchFamily="2" charset="2"/>
              <a:buChar char="§"/>
            </a:pPr>
            <a:r>
              <a:rPr lang="fr-FR" sz="1200" dirty="0">
                <a:solidFill>
                  <a:schemeClr val="bg2">
                    <a:lumMod val="25000"/>
                  </a:schemeClr>
                </a:solidFill>
              </a:rPr>
              <a:t>Organisation et synthèse</a:t>
            </a:r>
          </a:p>
        </p:txBody>
      </p:sp>
      <p:pic>
        <p:nvPicPr>
          <p:cNvPr id="5122" name="Picture 2" descr="Résultat de recherche d'images pour &quot;coordinateur&quot;">
            <a:extLst>
              <a:ext uri="{FF2B5EF4-FFF2-40B4-BE49-F238E27FC236}">
                <a16:creationId xmlns:a16="http://schemas.microsoft.com/office/drawing/2014/main" id="{E249FDBB-121A-46A9-AF97-D74F3BAE4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4" y="2017030"/>
            <a:ext cx="907154" cy="98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Déscriptif</a:t>
            </a:r>
            <a:r>
              <a:rPr lang="en-US" sz="3600" dirty="0">
                <a:solidFill>
                  <a:srgbClr val="76DCE4"/>
                </a:solidFill>
              </a:rPr>
              <a:t> de </a:t>
            </a:r>
            <a:r>
              <a:rPr lang="en-US" sz="3600" dirty="0" err="1">
                <a:solidFill>
                  <a:srgbClr val="76DCE4"/>
                </a:solidFill>
              </a:rPr>
              <a:t>fonction</a:t>
            </a:r>
            <a:r>
              <a:rPr lang="en-US" sz="3600" dirty="0">
                <a:solidFill>
                  <a:srgbClr val="76DCE4"/>
                </a:solidFill>
              </a:rPr>
              <a:t> – </a:t>
            </a:r>
            <a:r>
              <a:rPr lang="en-US" sz="2400" dirty="0">
                <a:solidFill>
                  <a:schemeClr val="accent4"/>
                </a:solidFill>
              </a:rPr>
              <a:t>Responsable Commercial </a:t>
            </a:r>
            <a:r>
              <a:rPr lang="en-US" sz="2400" dirty="0" err="1">
                <a:solidFill>
                  <a:schemeClr val="accent4"/>
                </a:solidFill>
              </a:rPr>
              <a:t>Platefome</a:t>
            </a:r>
            <a:endParaRPr lang="en-US" sz="3600" dirty="0">
              <a:solidFill>
                <a:schemeClr val="accent4"/>
              </a:solidFill>
            </a:endParaRPr>
          </a:p>
        </p:txBody>
      </p:sp>
      <p:sp>
        <p:nvSpPr>
          <p:cNvPr id="10" name="Rectangle : coins arrondis 9">
            <a:extLst>
              <a:ext uri="{FF2B5EF4-FFF2-40B4-BE49-F238E27FC236}">
                <a16:creationId xmlns:a16="http://schemas.microsoft.com/office/drawing/2014/main" id="{D60447B0-6F5D-481C-B567-CCF82AA751B1}"/>
              </a:ext>
            </a:extLst>
          </p:cNvPr>
          <p:cNvSpPr/>
          <p:nvPr/>
        </p:nvSpPr>
        <p:spPr>
          <a:xfrm>
            <a:off x="1250989" y="2050034"/>
            <a:ext cx="2013924" cy="17029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Principales Missions</a:t>
            </a:r>
          </a:p>
        </p:txBody>
      </p:sp>
      <p:sp>
        <p:nvSpPr>
          <p:cNvPr id="11" name="Rectangle : coins arrondis 10">
            <a:extLst>
              <a:ext uri="{FF2B5EF4-FFF2-40B4-BE49-F238E27FC236}">
                <a16:creationId xmlns:a16="http://schemas.microsoft.com/office/drawing/2014/main" id="{04BF6713-CF45-474B-825B-D3CC3BB9FB9B}"/>
              </a:ext>
            </a:extLst>
          </p:cNvPr>
          <p:cNvSpPr/>
          <p:nvPr/>
        </p:nvSpPr>
        <p:spPr>
          <a:xfrm>
            <a:off x="3479017" y="2039748"/>
            <a:ext cx="8267938" cy="17029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fr-FR" sz="1200" dirty="0">
              <a:solidFill>
                <a:schemeClr val="bg2">
                  <a:lumMod val="25000"/>
                </a:schemeClr>
              </a:solidFill>
            </a:endParaRPr>
          </a:p>
          <a:p>
            <a:pPr marL="285750" indent="-285750">
              <a:buFont typeface="Wingdings" panose="05000000000000000000" pitchFamily="2" charset="2"/>
              <a:buChar char="§"/>
            </a:pPr>
            <a:r>
              <a:rPr lang="fr-FR" sz="1200" dirty="0">
                <a:solidFill>
                  <a:schemeClr val="bg2">
                    <a:lumMod val="25000"/>
                  </a:schemeClr>
                </a:solidFill>
              </a:rPr>
              <a:t>Participer à l’élaboration de la politique commerciale</a:t>
            </a:r>
          </a:p>
          <a:p>
            <a:pPr marL="285750" indent="-285750">
              <a:buFont typeface="Wingdings" panose="05000000000000000000" pitchFamily="2" charset="2"/>
              <a:buChar char="§"/>
            </a:pPr>
            <a:r>
              <a:rPr lang="fr-FR" sz="1200" dirty="0">
                <a:solidFill>
                  <a:schemeClr val="bg2">
                    <a:lumMod val="25000"/>
                  </a:schemeClr>
                </a:solidFill>
              </a:rPr>
              <a:t>Veiller à l’atteinte des objectifs fixés en central</a:t>
            </a:r>
          </a:p>
          <a:p>
            <a:pPr marL="285750" indent="-285750">
              <a:buFont typeface="Wingdings" panose="05000000000000000000" pitchFamily="2" charset="2"/>
              <a:buChar char="§"/>
            </a:pPr>
            <a:r>
              <a:rPr lang="fr-FR" sz="1200" dirty="0">
                <a:solidFill>
                  <a:schemeClr val="bg2">
                    <a:lumMod val="25000"/>
                  </a:schemeClr>
                </a:solidFill>
              </a:rPr>
              <a:t>Piloter les opérations commerciales menées au niveau de la province de la plateforme</a:t>
            </a:r>
          </a:p>
          <a:p>
            <a:pPr marL="285750" indent="-285750">
              <a:buFont typeface="Wingdings" panose="05000000000000000000" pitchFamily="2" charset="2"/>
              <a:buChar char="§"/>
            </a:pPr>
            <a:r>
              <a:rPr lang="fr-FR" sz="1200" dirty="0">
                <a:solidFill>
                  <a:schemeClr val="bg2">
                    <a:lumMod val="25000"/>
                  </a:schemeClr>
                </a:solidFill>
              </a:rPr>
              <a:t>Assurer une veille commerciale pour adapter en permanence les offres en terme de produits et prix dans l’objectif de rendre les produits de la plateforme de plus en plus compétitifs</a:t>
            </a:r>
          </a:p>
          <a:p>
            <a:pPr marL="285750" indent="-285750">
              <a:buFont typeface="Wingdings" panose="05000000000000000000" pitchFamily="2" charset="2"/>
              <a:buChar char="§"/>
            </a:pPr>
            <a:r>
              <a:rPr lang="fr-FR" sz="1200" dirty="0">
                <a:solidFill>
                  <a:schemeClr val="bg2">
                    <a:lumMod val="25000"/>
                  </a:schemeClr>
                </a:solidFill>
              </a:rPr>
              <a:t>Piloter le budget allouer aux opérations commerciales</a:t>
            </a:r>
          </a:p>
          <a:p>
            <a:pPr marL="285750" indent="-285750">
              <a:buFont typeface="Wingdings" panose="05000000000000000000" pitchFamily="2" charset="2"/>
              <a:buChar char="§"/>
            </a:pPr>
            <a:endParaRPr lang="fr-FR" sz="1200" dirty="0">
              <a:solidFill>
                <a:schemeClr val="bg2">
                  <a:lumMod val="25000"/>
                </a:schemeClr>
              </a:solidFill>
            </a:endParaRPr>
          </a:p>
          <a:p>
            <a:endParaRPr lang="fr-FR" sz="1200" dirty="0">
              <a:solidFill>
                <a:schemeClr val="bg2">
                  <a:lumMod val="25000"/>
                </a:schemeClr>
              </a:solidFill>
            </a:endParaRPr>
          </a:p>
        </p:txBody>
      </p:sp>
      <p:sp>
        <p:nvSpPr>
          <p:cNvPr id="12" name="Rectangle : coins arrondis 11">
            <a:extLst>
              <a:ext uri="{FF2B5EF4-FFF2-40B4-BE49-F238E27FC236}">
                <a16:creationId xmlns:a16="http://schemas.microsoft.com/office/drawing/2014/main" id="{624793FD-8D8F-43E8-86C4-2115270C013F}"/>
              </a:ext>
            </a:extLst>
          </p:cNvPr>
          <p:cNvSpPr/>
          <p:nvPr/>
        </p:nvSpPr>
        <p:spPr>
          <a:xfrm>
            <a:off x="1251924" y="3871538"/>
            <a:ext cx="2013924" cy="4927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Formation</a:t>
            </a:r>
          </a:p>
        </p:txBody>
      </p:sp>
      <p:sp>
        <p:nvSpPr>
          <p:cNvPr id="13" name="Rectangle : coins arrondis 12">
            <a:extLst>
              <a:ext uri="{FF2B5EF4-FFF2-40B4-BE49-F238E27FC236}">
                <a16:creationId xmlns:a16="http://schemas.microsoft.com/office/drawing/2014/main" id="{3BCB472E-9632-4DA8-BA37-4C61DFEB57CF}"/>
              </a:ext>
            </a:extLst>
          </p:cNvPr>
          <p:cNvSpPr/>
          <p:nvPr/>
        </p:nvSpPr>
        <p:spPr>
          <a:xfrm>
            <a:off x="3479952" y="3861252"/>
            <a:ext cx="8267938" cy="4927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Formation en techniques de ventes</a:t>
            </a:r>
          </a:p>
        </p:txBody>
      </p:sp>
      <p:sp>
        <p:nvSpPr>
          <p:cNvPr id="14" name="Rectangle : coins arrondis 13">
            <a:extLst>
              <a:ext uri="{FF2B5EF4-FFF2-40B4-BE49-F238E27FC236}">
                <a16:creationId xmlns:a16="http://schemas.microsoft.com/office/drawing/2014/main" id="{C4878CCD-200A-4BD4-A077-05A067C6F6AF}"/>
              </a:ext>
            </a:extLst>
          </p:cNvPr>
          <p:cNvSpPr/>
          <p:nvPr/>
        </p:nvSpPr>
        <p:spPr>
          <a:xfrm>
            <a:off x="1260789" y="4482910"/>
            <a:ext cx="2013924" cy="6256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Expérience</a:t>
            </a:r>
          </a:p>
        </p:txBody>
      </p:sp>
      <p:sp>
        <p:nvSpPr>
          <p:cNvPr id="15" name="Rectangle : coins arrondis 14">
            <a:extLst>
              <a:ext uri="{FF2B5EF4-FFF2-40B4-BE49-F238E27FC236}">
                <a16:creationId xmlns:a16="http://schemas.microsoft.com/office/drawing/2014/main" id="{9B32A580-F2D0-4C83-A110-CC4A88B1965B}"/>
              </a:ext>
            </a:extLst>
          </p:cNvPr>
          <p:cNvSpPr/>
          <p:nvPr/>
        </p:nvSpPr>
        <p:spPr>
          <a:xfrm>
            <a:off x="3488817" y="4472624"/>
            <a:ext cx="8267938" cy="6256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200" dirty="0">
                <a:solidFill>
                  <a:schemeClr val="bg2">
                    <a:lumMod val="25000"/>
                  </a:schemeClr>
                </a:solidFill>
              </a:rPr>
              <a:t>Min 5 ans dans la vente</a:t>
            </a:r>
          </a:p>
        </p:txBody>
      </p:sp>
      <p:sp>
        <p:nvSpPr>
          <p:cNvPr id="16" name="Rectangle : coins arrondis 15">
            <a:extLst>
              <a:ext uri="{FF2B5EF4-FFF2-40B4-BE49-F238E27FC236}">
                <a16:creationId xmlns:a16="http://schemas.microsoft.com/office/drawing/2014/main" id="{4644110D-2E2C-4BAC-A852-D49785F15689}"/>
              </a:ext>
            </a:extLst>
          </p:cNvPr>
          <p:cNvSpPr/>
          <p:nvPr/>
        </p:nvSpPr>
        <p:spPr>
          <a:xfrm>
            <a:off x="1269652" y="5227186"/>
            <a:ext cx="2013924" cy="15188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lumMod val="25000"/>
                  </a:schemeClr>
                </a:solidFill>
              </a:rPr>
              <a:t>Qualités requises</a:t>
            </a:r>
          </a:p>
        </p:txBody>
      </p:sp>
      <p:sp>
        <p:nvSpPr>
          <p:cNvPr id="17" name="Rectangle : coins arrondis 16">
            <a:extLst>
              <a:ext uri="{FF2B5EF4-FFF2-40B4-BE49-F238E27FC236}">
                <a16:creationId xmlns:a16="http://schemas.microsoft.com/office/drawing/2014/main" id="{18244AD8-BAC9-43DA-9DA1-55DDF1207A15}"/>
              </a:ext>
            </a:extLst>
          </p:cNvPr>
          <p:cNvSpPr/>
          <p:nvPr/>
        </p:nvSpPr>
        <p:spPr>
          <a:xfrm>
            <a:off x="3497680" y="5216900"/>
            <a:ext cx="8267938" cy="15188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200" dirty="0">
                <a:solidFill>
                  <a:schemeClr val="bg2">
                    <a:lumMod val="25000"/>
                  </a:schemeClr>
                </a:solidFill>
              </a:rPr>
              <a:t>Esprit d’équipe</a:t>
            </a:r>
          </a:p>
          <a:p>
            <a:pPr marL="171450" indent="-171450">
              <a:buFont typeface="Wingdings" panose="05000000000000000000" pitchFamily="2" charset="2"/>
              <a:buChar char="§"/>
            </a:pPr>
            <a:r>
              <a:rPr lang="fr-FR" sz="1200" dirty="0">
                <a:solidFill>
                  <a:schemeClr val="bg2">
                    <a:lumMod val="25000"/>
                  </a:schemeClr>
                </a:solidFill>
              </a:rPr>
              <a:t>Capacité d’adaptation</a:t>
            </a:r>
          </a:p>
          <a:p>
            <a:pPr marL="171450" indent="-171450">
              <a:buFont typeface="Wingdings" panose="05000000000000000000" pitchFamily="2" charset="2"/>
              <a:buChar char="§"/>
            </a:pPr>
            <a:r>
              <a:rPr lang="fr-FR" sz="1200" dirty="0">
                <a:solidFill>
                  <a:schemeClr val="bg2">
                    <a:lumMod val="25000"/>
                  </a:schemeClr>
                </a:solidFill>
              </a:rPr>
              <a:t>Capacité de communication</a:t>
            </a:r>
          </a:p>
          <a:p>
            <a:pPr marL="171450" indent="-171450">
              <a:buFont typeface="Wingdings" panose="05000000000000000000" pitchFamily="2" charset="2"/>
              <a:buChar char="§"/>
            </a:pPr>
            <a:r>
              <a:rPr lang="fr-FR" sz="1200" dirty="0">
                <a:solidFill>
                  <a:schemeClr val="bg2">
                    <a:lumMod val="25000"/>
                  </a:schemeClr>
                </a:solidFill>
              </a:rPr>
              <a:t>Esprit d’initiative</a:t>
            </a:r>
          </a:p>
          <a:p>
            <a:pPr marL="171450" indent="-171450">
              <a:buFont typeface="Wingdings" panose="05000000000000000000" pitchFamily="2" charset="2"/>
              <a:buChar char="§"/>
            </a:pPr>
            <a:r>
              <a:rPr lang="fr-FR" sz="1200" dirty="0">
                <a:solidFill>
                  <a:schemeClr val="bg2">
                    <a:lumMod val="25000"/>
                  </a:schemeClr>
                </a:solidFill>
              </a:rPr>
              <a:t>Mobilité</a:t>
            </a:r>
          </a:p>
          <a:p>
            <a:pPr marL="171450" indent="-171450">
              <a:buFont typeface="Wingdings" panose="05000000000000000000" pitchFamily="2" charset="2"/>
              <a:buChar char="§"/>
            </a:pPr>
            <a:r>
              <a:rPr lang="fr-FR" sz="1200" dirty="0">
                <a:solidFill>
                  <a:schemeClr val="bg2">
                    <a:lumMod val="25000"/>
                  </a:schemeClr>
                </a:solidFill>
              </a:rPr>
              <a:t>Autonomie</a:t>
            </a:r>
          </a:p>
          <a:p>
            <a:pPr marL="171450" indent="-171450">
              <a:buFont typeface="Wingdings" panose="05000000000000000000" pitchFamily="2" charset="2"/>
              <a:buChar char="§"/>
            </a:pPr>
            <a:r>
              <a:rPr lang="fr-FR" sz="1200" dirty="0">
                <a:solidFill>
                  <a:schemeClr val="bg2">
                    <a:lumMod val="25000"/>
                  </a:schemeClr>
                </a:solidFill>
              </a:rPr>
              <a:t>Organisation et synthèse</a:t>
            </a:r>
          </a:p>
        </p:txBody>
      </p:sp>
      <p:pic>
        <p:nvPicPr>
          <p:cNvPr id="6146" name="Picture 2" descr="Image associée">
            <a:extLst>
              <a:ext uri="{FF2B5EF4-FFF2-40B4-BE49-F238E27FC236}">
                <a16:creationId xmlns:a16="http://schemas.microsoft.com/office/drawing/2014/main" id="{6E6F448C-20B0-4068-8E3D-EB848BE3A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9" y="1981200"/>
            <a:ext cx="953668" cy="95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0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4086718"/>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en-US" sz="3600" dirty="0" err="1">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lstStyle/>
          <a:p>
            <a:pPr marL="571500" indent="-571500">
              <a:buFont typeface="+mj-lt"/>
              <a:buAutoNum type="romanUcPeriod"/>
            </a:pPr>
            <a:r>
              <a:rPr lang="en-US" sz="2200" dirty="0"/>
              <a:t>Rappel du context et des </a:t>
            </a:r>
            <a:r>
              <a:rPr lang="en-US" sz="2200" dirty="0" err="1"/>
              <a:t>livrables</a:t>
            </a:r>
            <a:r>
              <a:rPr lang="en-US" sz="2200" dirty="0"/>
              <a:t> </a:t>
            </a:r>
            <a:r>
              <a:rPr lang="en-US" sz="2200" dirty="0" err="1"/>
              <a:t>attendus</a:t>
            </a:r>
            <a:endParaRPr lang="en-US" sz="2200" dirty="0"/>
          </a:p>
          <a:p>
            <a:pPr marL="571500" indent="-571500">
              <a:buFont typeface="+mj-lt"/>
              <a:buAutoNum type="romanUcPeriod"/>
            </a:pPr>
            <a:r>
              <a:rPr lang="en-US" sz="2200" dirty="0"/>
              <a:t>Mise </a:t>
            </a:r>
            <a:r>
              <a:rPr lang="en-US" sz="2200" dirty="0" err="1"/>
              <a:t>en</a:t>
            </a:r>
            <a:r>
              <a:rPr lang="en-US" sz="2200" dirty="0"/>
              <a:t> </a:t>
            </a:r>
            <a:r>
              <a:rPr lang="en-US" sz="2200" dirty="0" err="1"/>
              <a:t>avant</a:t>
            </a:r>
            <a:r>
              <a:rPr lang="en-US" sz="2200" dirty="0"/>
              <a:t> de </a:t>
            </a:r>
            <a:r>
              <a:rPr lang="en-US" sz="2200" dirty="0" err="1"/>
              <a:t>l’objectif</a:t>
            </a:r>
            <a:r>
              <a:rPr lang="en-US" sz="2200" dirty="0"/>
              <a:t> du </a:t>
            </a:r>
            <a:r>
              <a:rPr lang="en-US" sz="2200" dirty="0" err="1"/>
              <a:t>présent</a:t>
            </a:r>
            <a:r>
              <a:rPr lang="en-US" sz="2200" dirty="0"/>
              <a:t> document</a:t>
            </a:r>
          </a:p>
          <a:p>
            <a:pPr marL="571500" indent="-571500">
              <a:buFont typeface="+mj-lt"/>
              <a:buAutoNum type="romanUcPeriod"/>
            </a:pPr>
            <a:r>
              <a:rPr lang="en-US" sz="2200" dirty="0"/>
              <a:t>Présentation de </a:t>
            </a:r>
            <a:r>
              <a:rPr lang="en-US" sz="2200" dirty="0" err="1"/>
              <a:t>l’organisation</a:t>
            </a:r>
            <a:r>
              <a:rPr lang="en-US" sz="2200" dirty="0"/>
              <a:t> </a:t>
            </a:r>
            <a:r>
              <a:rPr lang="en-US" sz="2200" dirty="0" err="1"/>
              <a:t>cible</a:t>
            </a:r>
            <a:endParaRPr lang="en-US" sz="2200" dirty="0"/>
          </a:p>
          <a:p>
            <a:pPr marL="1028689" lvl="1" indent="-571500">
              <a:buFont typeface="+mj-lt"/>
              <a:buAutoNum type="arabicParenR"/>
            </a:pPr>
            <a:r>
              <a:rPr lang="en-US" sz="1600" dirty="0"/>
              <a:t>De la </a:t>
            </a:r>
            <a:r>
              <a:rPr lang="en-US" sz="1600" dirty="0" err="1"/>
              <a:t>société</a:t>
            </a:r>
            <a:r>
              <a:rPr lang="en-US" sz="1600" dirty="0"/>
              <a:t> de </a:t>
            </a:r>
            <a:r>
              <a:rPr lang="en-US" sz="1600" dirty="0" err="1"/>
              <a:t>développement</a:t>
            </a:r>
            <a:r>
              <a:rPr lang="en-US" sz="1600" dirty="0"/>
              <a:t> </a:t>
            </a:r>
            <a:r>
              <a:rPr lang="en-US" sz="1600" dirty="0" err="1"/>
              <a:t>régional</a:t>
            </a:r>
            <a:endParaRPr lang="en-US" sz="1600" dirty="0"/>
          </a:p>
          <a:p>
            <a:pPr marL="1028689" lvl="1" indent="-571500">
              <a:buFont typeface="+mj-lt"/>
              <a:buAutoNum type="arabicParenR"/>
            </a:pPr>
            <a:r>
              <a:rPr lang="en-US" sz="1600" dirty="0"/>
              <a:t>Des plateformes</a:t>
            </a:r>
          </a:p>
          <a:p>
            <a:pPr marL="1028689" lvl="1" indent="-571500">
              <a:buFont typeface="+mj-lt"/>
              <a:buAutoNum type="arabicParenR"/>
            </a:pPr>
            <a:r>
              <a:rPr lang="en-US" sz="1600" dirty="0"/>
              <a:t>Présentation des </a:t>
            </a:r>
            <a:r>
              <a:rPr lang="en-US" sz="1600" dirty="0" err="1"/>
              <a:t>descriptifs</a:t>
            </a:r>
            <a:r>
              <a:rPr lang="en-US" sz="1600" dirty="0"/>
              <a:t> de </a:t>
            </a:r>
            <a:r>
              <a:rPr lang="en-US" sz="1600" dirty="0" err="1"/>
              <a:t>chaque</a:t>
            </a:r>
            <a:r>
              <a:rPr lang="en-US" sz="1600" dirty="0"/>
              <a:t> </a:t>
            </a:r>
            <a:r>
              <a:rPr lang="en-US" sz="1600" dirty="0" err="1"/>
              <a:t>fonction</a:t>
            </a:r>
            <a:r>
              <a:rPr lang="en-US" sz="1600" dirty="0"/>
              <a:t> au </a:t>
            </a:r>
            <a:r>
              <a:rPr lang="en-US" sz="1600" dirty="0" err="1"/>
              <a:t>niveau</a:t>
            </a:r>
            <a:r>
              <a:rPr lang="en-US" sz="1600" dirty="0"/>
              <a:t> de </a:t>
            </a:r>
            <a:r>
              <a:rPr lang="en-US" sz="1600" dirty="0" err="1"/>
              <a:t>l’organisation</a:t>
            </a:r>
            <a:r>
              <a:rPr lang="en-US" sz="1600" dirty="0"/>
              <a:t>.</a:t>
            </a:r>
          </a:p>
          <a:p>
            <a:pPr marL="571500" indent="-571500">
              <a:buFont typeface="+mj-lt"/>
              <a:buAutoNum type="romanUcPeriod"/>
            </a:pPr>
            <a:r>
              <a:rPr lang="fr-029" sz="2200" b="1" dirty="0">
                <a:solidFill>
                  <a:schemeClr val="accent1">
                    <a:lumMod val="60000"/>
                    <a:lumOff val="40000"/>
                  </a:schemeClr>
                </a:solidFill>
              </a:rPr>
              <a:t>Présentation</a:t>
            </a:r>
            <a:r>
              <a:rPr lang="en-US" sz="2200" b="1" dirty="0">
                <a:solidFill>
                  <a:schemeClr val="accent1">
                    <a:lumMod val="60000"/>
                    <a:lumOff val="40000"/>
                  </a:schemeClr>
                </a:solidFill>
              </a:rPr>
              <a:t> des trois </a:t>
            </a:r>
            <a:r>
              <a:rPr lang="fr-029" sz="2200" b="1" dirty="0">
                <a:solidFill>
                  <a:schemeClr val="accent1">
                    <a:lumMod val="60000"/>
                    <a:lumOff val="40000"/>
                  </a:schemeClr>
                </a:solidFill>
              </a:rPr>
              <a:t>scénarii</a:t>
            </a:r>
            <a:r>
              <a:rPr lang="en-US" sz="2200" b="1" dirty="0">
                <a:solidFill>
                  <a:schemeClr val="accent1">
                    <a:lumMod val="60000"/>
                    <a:lumOff val="40000"/>
                  </a:schemeClr>
                </a:solidFill>
              </a:rPr>
              <a:t> du plan </a:t>
            </a:r>
            <a:r>
              <a:rPr lang="fr-FR" sz="2200" b="1" dirty="0">
                <a:solidFill>
                  <a:schemeClr val="accent1">
                    <a:lumMod val="60000"/>
                    <a:lumOff val="40000"/>
                  </a:schemeClr>
                </a:solidFill>
              </a:rPr>
              <a:t>d’affaires</a:t>
            </a:r>
            <a:r>
              <a:rPr lang="en-US" sz="2200" b="1" dirty="0">
                <a:solidFill>
                  <a:schemeClr val="accent1">
                    <a:lumMod val="60000"/>
                    <a:lumOff val="40000"/>
                  </a:schemeClr>
                </a:solidFill>
              </a:rPr>
              <a:t> </a:t>
            </a:r>
            <a:r>
              <a:rPr lang="fr-FR" sz="2200" b="1" dirty="0">
                <a:solidFill>
                  <a:schemeClr val="accent1">
                    <a:lumMod val="60000"/>
                    <a:lumOff val="40000"/>
                  </a:schemeClr>
                </a:solidFill>
              </a:rPr>
              <a:t>prévu</a:t>
            </a:r>
            <a:r>
              <a:rPr lang="en-US" sz="2200" b="1" dirty="0">
                <a:solidFill>
                  <a:schemeClr val="accent1">
                    <a:lumMod val="60000"/>
                    <a:lumOff val="40000"/>
                  </a:schemeClr>
                </a:solidFill>
              </a:rPr>
              <a:t> par la SDR</a:t>
            </a:r>
          </a:p>
          <a:p>
            <a:pPr marL="571500" indent="-571500">
              <a:buFont typeface="+mj-lt"/>
              <a:buAutoNum type="romanUcPeriod"/>
            </a:pPr>
            <a:r>
              <a:rPr lang="en-US" sz="2200" dirty="0"/>
              <a:t>Conclusions et </a:t>
            </a:r>
            <a:r>
              <a:rPr lang="en-US" sz="2200" dirty="0" err="1"/>
              <a:t>recommandations</a:t>
            </a:r>
            <a:endParaRPr lang="en-US" sz="2200" dirty="0"/>
          </a:p>
          <a:p>
            <a:pPr marL="571500" indent="-571500">
              <a:buFont typeface="+mj-lt"/>
              <a:buAutoNum type="romanUcPeriod"/>
            </a:pPr>
            <a:endParaRPr lang="en-US" dirty="0"/>
          </a:p>
        </p:txBody>
      </p:sp>
    </p:spTree>
    <p:extLst>
      <p:ext uri="{BB962C8B-B14F-4D97-AF65-F5344CB8AC3E}">
        <p14:creationId xmlns:p14="http://schemas.microsoft.com/office/powerpoint/2010/main" val="248839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200" dirty="0">
                <a:solidFill>
                  <a:srgbClr val="76DCE4"/>
                </a:solidFill>
              </a:rPr>
              <a:t>Scénarii </a:t>
            </a:r>
            <a:r>
              <a:rPr lang="en-US" sz="3200" dirty="0" err="1">
                <a:solidFill>
                  <a:srgbClr val="76DCE4"/>
                </a:solidFill>
              </a:rPr>
              <a:t>chiffre</a:t>
            </a:r>
            <a:r>
              <a:rPr lang="en-US" sz="3200" dirty="0">
                <a:solidFill>
                  <a:srgbClr val="76DCE4"/>
                </a:solidFill>
              </a:rPr>
              <a:t> d’affaires –</a:t>
            </a:r>
            <a:r>
              <a:rPr lang="en-US" sz="3600" dirty="0">
                <a:solidFill>
                  <a:srgbClr val="76DCE4"/>
                </a:solidFill>
              </a:rPr>
              <a:t> </a:t>
            </a:r>
            <a:r>
              <a:rPr lang="en-US" sz="2400" dirty="0">
                <a:solidFill>
                  <a:schemeClr val="accent4"/>
                </a:solidFill>
              </a:rPr>
              <a:t>Présentation de la démarche</a:t>
            </a:r>
            <a:endParaRPr lang="en-US" sz="3600" dirty="0">
              <a:solidFill>
                <a:schemeClr val="accent4"/>
              </a:solidFill>
            </a:endParaRPr>
          </a:p>
        </p:txBody>
      </p:sp>
      <p:sp>
        <p:nvSpPr>
          <p:cNvPr id="18" name="Content Placeholder 2">
            <a:extLst>
              <a:ext uri="{FF2B5EF4-FFF2-40B4-BE49-F238E27FC236}">
                <a16:creationId xmlns:a16="http://schemas.microsoft.com/office/drawing/2014/main" id="{73F699B6-6C07-479B-A3F2-2C98984AF133}"/>
              </a:ext>
            </a:extLst>
          </p:cNvPr>
          <p:cNvSpPr>
            <a:spLocks noGrp="1"/>
          </p:cNvSpPr>
          <p:nvPr>
            <p:ph idx="1"/>
          </p:nvPr>
        </p:nvSpPr>
        <p:spPr>
          <a:xfrm>
            <a:off x="1177566" y="2072803"/>
            <a:ext cx="10515600" cy="4430932"/>
          </a:xfrm>
        </p:spPr>
        <p:txBody>
          <a:bodyPr>
            <a:normAutofit/>
          </a:bodyPr>
          <a:lstStyle/>
          <a:p>
            <a:pPr lvl="0" algn="just">
              <a:buFont typeface="Wingdings" panose="05000000000000000000" pitchFamily="2" charset="2"/>
              <a:buChar char="§"/>
            </a:pPr>
            <a:r>
              <a:rPr lang="fr-FR" sz="1300" dirty="0"/>
              <a:t>Afin de mener au mieux cette étude nous nous sommes inscrits dans une démarche participative en faisant adhérer les acteurs professionnels, les délégations régionales et provinciales ainsi qu’une tentative de faire participer l’administration centrale.</a:t>
            </a:r>
          </a:p>
          <a:p>
            <a:pPr algn="just">
              <a:buFont typeface="Wingdings" panose="05000000000000000000" pitchFamily="2" charset="2"/>
              <a:buChar char="§"/>
            </a:pPr>
            <a:r>
              <a:rPr lang="fr-FR" sz="1300" dirty="0"/>
              <a:t>Les visites ont concerné les plateformes potentielles mentionnées au niveau de l’Etude de Mr Lahlou à savoir (Al </a:t>
            </a:r>
            <a:r>
              <a:rPr lang="fr-FR" sz="1300" dirty="0" err="1"/>
              <a:t>hoceima</a:t>
            </a:r>
            <a:r>
              <a:rPr lang="fr-FR" sz="1300" dirty="0"/>
              <a:t>; Tétouan; Chefchaouen; Tanger)</a:t>
            </a:r>
          </a:p>
          <a:p>
            <a:pPr lvl="0">
              <a:buFont typeface="Wingdings" panose="05000000000000000000" pitchFamily="2" charset="2"/>
              <a:buChar char="§"/>
            </a:pPr>
            <a:r>
              <a:rPr lang="fr-FR" sz="1300" dirty="0"/>
              <a:t>Des entretiens ont été menés avec de responsables du ministères ainsi que des représentants des bénéficiaires  de certaines plateformes. Ci-dessous les entretiens réalisés sur la période entre le </a:t>
            </a:r>
            <a:r>
              <a:rPr lang="fr-FR" sz="1300" b="1" dirty="0"/>
              <a:t>22 septembre et le 12 octobre</a:t>
            </a:r>
            <a:r>
              <a:rPr lang="fr-FR" sz="1300" dirty="0"/>
              <a:t>.</a:t>
            </a:r>
          </a:p>
          <a:p>
            <a:pPr lvl="1">
              <a:buFont typeface="Wingdings" panose="05000000000000000000" pitchFamily="2" charset="2"/>
              <a:buChar char="ü"/>
            </a:pPr>
            <a:r>
              <a:rPr lang="fr-FR" sz="1300" b="1" dirty="0">
                <a:solidFill>
                  <a:schemeClr val="accent1">
                    <a:lumMod val="60000"/>
                    <a:lumOff val="40000"/>
                  </a:schemeClr>
                </a:solidFill>
              </a:rPr>
              <a:t>Al </a:t>
            </a:r>
            <a:r>
              <a:rPr lang="fr-FR" sz="1300" b="1" dirty="0" err="1">
                <a:solidFill>
                  <a:schemeClr val="accent1">
                    <a:lumMod val="60000"/>
                    <a:lumOff val="40000"/>
                  </a:schemeClr>
                </a:solidFill>
              </a:rPr>
              <a:t>hoceima</a:t>
            </a:r>
            <a:r>
              <a:rPr lang="fr-FR" sz="1300" b="1" dirty="0">
                <a:solidFill>
                  <a:schemeClr val="accent1">
                    <a:lumMod val="60000"/>
                    <a:lumOff val="40000"/>
                  </a:schemeClr>
                </a:solidFill>
              </a:rPr>
              <a:t> : </a:t>
            </a:r>
            <a:r>
              <a:rPr lang="fr-FR" sz="1300" dirty="0"/>
              <a:t>Direction provinciale de l’artisanat / Ensemble Artisanal traditionnel / Assistante de Mme Kadiri</a:t>
            </a:r>
          </a:p>
          <a:p>
            <a:pPr lvl="1">
              <a:buFont typeface="Wingdings" panose="05000000000000000000" pitchFamily="2" charset="2"/>
              <a:buChar char="ü"/>
            </a:pPr>
            <a:r>
              <a:rPr lang="fr-FR" sz="1300" b="1" dirty="0">
                <a:solidFill>
                  <a:schemeClr val="accent1">
                    <a:lumMod val="60000"/>
                    <a:lumOff val="40000"/>
                  </a:schemeClr>
                </a:solidFill>
              </a:rPr>
              <a:t>Al </a:t>
            </a:r>
            <a:r>
              <a:rPr lang="fr-FR" sz="1300" b="1" dirty="0" err="1">
                <a:solidFill>
                  <a:schemeClr val="accent1">
                    <a:lumMod val="60000"/>
                    <a:lumOff val="40000"/>
                  </a:schemeClr>
                </a:solidFill>
              </a:rPr>
              <a:t>hoceima</a:t>
            </a:r>
            <a:r>
              <a:rPr lang="fr-FR" sz="1300" b="1" dirty="0">
                <a:solidFill>
                  <a:schemeClr val="accent1">
                    <a:lumMod val="60000"/>
                    <a:lumOff val="40000"/>
                  </a:schemeClr>
                </a:solidFill>
              </a:rPr>
              <a:t>: </a:t>
            </a:r>
            <a:r>
              <a:rPr lang="fr-FR" sz="1300" dirty="0"/>
              <a:t>Espace féminin innovation et créativité/ Naima </a:t>
            </a:r>
            <a:r>
              <a:rPr lang="fr-FR" sz="1300" dirty="0" err="1"/>
              <a:t>soussi</a:t>
            </a:r>
            <a:r>
              <a:rPr lang="fr-FR" sz="1300" dirty="0"/>
              <a:t> une bénéficiaire des locaux de l’espace</a:t>
            </a:r>
          </a:p>
          <a:p>
            <a:pPr lvl="1">
              <a:buFont typeface="Wingdings" panose="05000000000000000000" pitchFamily="2" charset="2"/>
              <a:buChar char="ü"/>
            </a:pPr>
            <a:r>
              <a:rPr lang="fr-FR" sz="1300" b="1" dirty="0">
                <a:solidFill>
                  <a:schemeClr val="accent1">
                    <a:lumMod val="60000"/>
                    <a:lumOff val="40000"/>
                  </a:schemeClr>
                </a:solidFill>
              </a:rPr>
              <a:t>Chefchaouen: </a:t>
            </a:r>
            <a:r>
              <a:rPr lang="fr-FR" sz="1300" dirty="0"/>
              <a:t>Directeur provincial Chefchaouen &amp; Ouazzane / Mr </a:t>
            </a:r>
            <a:r>
              <a:rPr lang="fr-FR" sz="1300" dirty="0" err="1"/>
              <a:t>lazrak</a:t>
            </a:r>
            <a:endParaRPr lang="fr-FR" sz="1300" dirty="0"/>
          </a:p>
          <a:p>
            <a:pPr lvl="1">
              <a:buFont typeface="Wingdings" panose="05000000000000000000" pitchFamily="2" charset="2"/>
              <a:buChar char="ü"/>
            </a:pPr>
            <a:r>
              <a:rPr lang="fr-FR" sz="1300" b="1" dirty="0" err="1">
                <a:solidFill>
                  <a:schemeClr val="accent1">
                    <a:lumMod val="60000"/>
                    <a:lumOff val="40000"/>
                  </a:schemeClr>
                </a:solidFill>
              </a:rPr>
              <a:t>Tetouan</a:t>
            </a:r>
            <a:r>
              <a:rPr lang="fr-FR" sz="1300" b="1" dirty="0">
                <a:solidFill>
                  <a:schemeClr val="accent1">
                    <a:lumMod val="60000"/>
                    <a:lumOff val="40000"/>
                  </a:schemeClr>
                </a:solidFill>
              </a:rPr>
              <a:t>:</a:t>
            </a:r>
            <a:r>
              <a:rPr lang="fr-FR" sz="1300" dirty="0"/>
              <a:t> Directeur provincial d’artisanat / Mr </a:t>
            </a:r>
            <a:r>
              <a:rPr lang="fr-FR" sz="1300" dirty="0" err="1"/>
              <a:t>Elhaddad</a:t>
            </a:r>
            <a:endParaRPr lang="fr-FR" sz="1300" dirty="0"/>
          </a:p>
          <a:p>
            <a:pPr lvl="1">
              <a:buFont typeface="Wingdings" panose="05000000000000000000" pitchFamily="2" charset="2"/>
              <a:buChar char="ü"/>
            </a:pPr>
            <a:r>
              <a:rPr lang="fr-FR" sz="1300" b="1" dirty="0">
                <a:solidFill>
                  <a:schemeClr val="accent1">
                    <a:lumMod val="60000"/>
                    <a:lumOff val="40000"/>
                  </a:schemeClr>
                </a:solidFill>
              </a:rPr>
              <a:t>Tanger:</a:t>
            </a:r>
            <a:r>
              <a:rPr lang="fr-FR" sz="1300" dirty="0"/>
              <a:t> Directeur régional d’artisanat / Mr Jamal</a:t>
            </a:r>
          </a:p>
          <a:p>
            <a:pPr lvl="1">
              <a:buFont typeface="Wingdings" panose="05000000000000000000" pitchFamily="2" charset="2"/>
              <a:buChar char="ü"/>
            </a:pPr>
            <a:r>
              <a:rPr lang="fr-FR" sz="1300" b="1" dirty="0">
                <a:solidFill>
                  <a:schemeClr val="accent1">
                    <a:lumMod val="60000"/>
                    <a:lumOff val="40000"/>
                  </a:schemeClr>
                </a:solidFill>
              </a:rPr>
              <a:t>Tanger: </a:t>
            </a:r>
            <a:r>
              <a:rPr lang="fr-FR" sz="1300" dirty="0"/>
              <a:t>Directeur de la chambre de l’artisan / Mr Abdellatif El </a:t>
            </a:r>
            <a:r>
              <a:rPr lang="fr-FR" sz="1300" dirty="0" err="1"/>
              <a:t>Ghalbzouri</a:t>
            </a:r>
            <a:endParaRPr lang="fr-FR" sz="1300" dirty="0"/>
          </a:p>
          <a:p>
            <a:pPr lvl="1">
              <a:buFont typeface="Wingdings" panose="05000000000000000000" pitchFamily="2" charset="2"/>
              <a:buChar char="ü"/>
            </a:pPr>
            <a:r>
              <a:rPr lang="fr-FR" sz="1300" b="1" dirty="0">
                <a:solidFill>
                  <a:schemeClr val="accent1">
                    <a:lumMod val="60000"/>
                    <a:lumOff val="40000"/>
                  </a:schemeClr>
                </a:solidFill>
              </a:rPr>
              <a:t>Rabat:</a:t>
            </a:r>
            <a:r>
              <a:rPr lang="fr-FR" sz="1300" dirty="0"/>
              <a:t> Directrice de l’économie sociale et solidaire/ Mme </a:t>
            </a:r>
            <a:r>
              <a:rPr lang="fr-FR" sz="1300" dirty="0" err="1"/>
              <a:t>Salwa</a:t>
            </a:r>
            <a:r>
              <a:rPr lang="fr-FR" sz="1300" dirty="0"/>
              <a:t> </a:t>
            </a:r>
            <a:r>
              <a:rPr lang="fr-FR" sz="1300" dirty="0" err="1"/>
              <a:t>Tajri</a:t>
            </a:r>
            <a:endParaRPr lang="fr-FR" sz="1300" dirty="0"/>
          </a:p>
          <a:p>
            <a:pPr lvl="0" algn="just">
              <a:buFont typeface="Wingdings" panose="05000000000000000000" pitchFamily="2" charset="2"/>
              <a:buChar char="§"/>
            </a:pPr>
            <a:endParaRPr lang="fr-FR" sz="1300" dirty="0"/>
          </a:p>
        </p:txBody>
      </p:sp>
    </p:spTree>
    <p:extLst>
      <p:ext uri="{BB962C8B-B14F-4D97-AF65-F5344CB8AC3E}">
        <p14:creationId xmlns:p14="http://schemas.microsoft.com/office/powerpoint/2010/main" val="2988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1963436"/>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fr-FR" sz="3600" dirty="0">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lstStyle/>
          <a:p>
            <a:pPr marL="571500" indent="-571500">
              <a:buFont typeface="+mj-lt"/>
              <a:buAutoNum type="romanUcPeriod"/>
            </a:pPr>
            <a:r>
              <a:rPr lang="en-US" sz="2200" b="1" dirty="0">
                <a:solidFill>
                  <a:schemeClr val="accent1">
                    <a:lumMod val="60000"/>
                    <a:lumOff val="40000"/>
                  </a:schemeClr>
                </a:solidFill>
              </a:rPr>
              <a:t>Rappel du contexte et des </a:t>
            </a:r>
            <a:r>
              <a:rPr lang="en-US" sz="2200" b="1" dirty="0" err="1">
                <a:solidFill>
                  <a:schemeClr val="accent1">
                    <a:lumMod val="60000"/>
                    <a:lumOff val="40000"/>
                  </a:schemeClr>
                </a:solidFill>
              </a:rPr>
              <a:t>livrables</a:t>
            </a:r>
            <a:r>
              <a:rPr lang="en-US" sz="2200" b="1" dirty="0">
                <a:solidFill>
                  <a:schemeClr val="accent1">
                    <a:lumMod val="60000"/>
                    <a:lumOff val="40000"/>
                  </a:schemeClr>
                </a:solidFill>
              </a:rPr>
              <a:t> </a:t>
            </a:r>
            <a:r>
              <a:rPr lang="en-US" sz="2200" b="1" dirty="0" err="1">
                <a:solidFill>
                  <a:schemeClr val="accent1">
                    <a:lumMod val="60000"/>
                    <a:lumOff val="40000"/>
                  </a:schemeClr>
                </a:solidFill>
              </a:rPr>
              <a:t>attendus</a:t>
            </a:r>
            <a:endParaRPr lang="en-US" sz="2200" b="1" dirty="0">
              <a:solidFill>
                <a:schemeClr val="accent1">
                  <a:lumMod val="60000"/>
                  <a:lumOff val="40000"/>
                </a:schemeClr>
              </a:solidFill>
            </a:endParaRPr>
          </a:p>
          <a:p>
            <a:pPr marL="571500" indent="-571500">
              <a:buFont typeface="+mj-lt"/>
              <a:buAutoNum type="romanUcPeriod"/>
            </a:pPr>
            <a:r>
              <a:rPr lang="en-US" sz="2200" dirty="0"/>
              <a:t>Mise </a:t>
            </a:r>
            <a:r>
              <a:rPr lang="en-US" sz="2200" dirty="0" err="1"/>
              <a:t>en</a:t>
            </a:r>
            <a:r>
              <a:rPr lang="en-US" sz="2200" dirty="0"/>
              <a:t> </a:t>
            </a:r>
            <a:r>
              <a:rPr lang="en-US" sz="2200" dirty="0" err="1"/>
              <a:t>avant</a:t>
            </a:r>
            <a:r>
              <a:rPr lang="en-US" sz="2200" dirty="0"/>
              <a:t> de </a:t>
            </a:r>
            <a:r>
              <a:rPr lang="en-US" sz="2200" dirty="0" err="1"/>
              <a:t>l’objectif</a:t>
            </a:r>
            <a:r>
              <a:rPr lang="en-US" sz="2200" dirty="0"/>
              <a:t> du </a:t>
            </a:r>
            <a:r>
              <a:rPr lang="en-US" sz="2200" dirty="0" err="1"/>
              <a:t>présent</a:t>
            </a:r>
            <a:r>
              <a:rPr lang="en-US" sz="2200" dirty="0"/>
              <a:t> document</a:t>
            </a:r>
          </a:p>
          <a:p>
            <a:pPr marL="571500" indent="-571500">
              <a:buFont typeface="+mj-lt"/>
              <a:buAutoNum type="romanUcPeriod"/>
            </a:pPr>
            <a:r>
              <a:rPr lang="en-US" sz="2200" dirty="0"/>
              <a:t>Présentation de </a:t>
            </a:r>
            <a:r>
              <a:rPr lang="en-US" sz="2200" dirty="0" err="1"/>
              <a:t>l’organisation</a:t>
            </a:r>
            <a:r>
              <a:rPr lang="en-US" sz="2200" dirty="0"/>
              <a:t> </a:t>
            </a:r>
            <a:r>
              <a:rPr lang="en-US" sz="2200" dirty="0" err="1"/>
              <a:t>cible</a:t>
            </a:r>
            <a:endParaRPr lang="en-US" sz="2200" dirty="0"/>
          </a:p>
          <a:p>
            <a:pPr marL="1028689" lvl="1" indent="-571500">
              <a:buFont typeface="+mj-lt"/>
              <a:buAutoNum type="arabicParenR"/>
            </a:pPr>
            <a:r>
              <a:rPr lang="en-US" sz="1600" dirty="0"/>
              <a:t>De la </a:t>
            </a:r>
            <a:r>
              <a:rPr lang="en-US" sz="1600" dirty="0" err="1"/>
              <a:t>société</a:t>
            </a:r>
            <a:r>
              <a:rPr lang="en-US" sz="1600" dirty="0"/>
              <a:t> de </a:t>
            </a:r>
            <a:r>
              <a:rPr lang="en-US" sz="1600" dirty="0" err="1"/>
              <a:t>développement</a:t>
            </a:r>
            <a:r>
              <a:rPr lang="en-US" sz="1600" dirty="0"/>
              <a:t> </a:t>
            </a:r>
            <a:r>
              <a:rPr lang="en-US" sz="1600" dirty="0" err="1"/>
              <a:t>régional</a:t>
            </a:r>
            <a:endParaRPr lang="en-US" sz="1600" dirty="0"/>
          </a:p>
          <a:p>
            <a:pPr marL="1028689" lvl="1" indent="-571500">
              <a:buFont typeface="+mj-lt"/>
              <a:buAutoNum type="arabicParenR"/>
            </a:pPr>
            <a:r>
              <a:rPr lang="en-US" sz="1600" dirty="0"/>
              <a:t>Des plateformes</a:t>
            </a:r>
          </a:p>
          <a:p>
            <a:pPr marL="1028689" lvl="1" indent="-571500">
              <a:buFont typeface="+mj-lt"/>
              <a:buAutoNum type="arabicParenR"/>
            </a:pPr>
            <a:r>
              <a:rPr lang="en-US" sz="1600" dirty="0"/>
              <a:t>Présentation des </a:t>
            </a:r>
            <a:r>
              <a:rPr lang="en-US" sz="1600" dirty="0" err="1"/>
              <a:t>déscriptifs</a:t>
            </a:r>
            <a:r>
              <a:rPr lang="en-US" sz="1600" dirty="0"/>
              <a:t> de </a:t>
            </a:r>
            <a:r>
              <a:rPr lang="en-US" sz="1600" dirty="0" err="1"/>
              <a:t>chaque</a:t>
            </a:r>
            <a:r>
              <a:rPr lang="en-US" sz="1600" dirty="0"/>
              <a:t> </a:t>
            </a:r>
            <a:r>
              <a:rPr lang="en-US" sz="1600" dirty="0" err="1"/>
              <a:t>fonction</a:t>
            </a:r>
            <a:r>
              <a:rPr lang="en-US" sz="1600" dirty="0"/>
              <a:t> au </a:t>
            </a:r>
            <a:r>
              <a:rPr lang="en-US" sz="1600" dirty="0" err="1"/>
              <a:t>niveau</a:t>
            </a:r>
            <a:r>
              <a:rPr lang="en-US" sz="1600" dirty="0"/>
              <a:t> de </a:t>
            </a:r>
            <a:r>
              <a:rPr lang="en-US" sz="1600" dirty="0" err="1"/>
              <a:t>l’organisation</a:t>
            </a:r>
            <a:r>
              <a:rPr lang="en-US" sz="1600" dirty="0"/>
              <a:t>.</a:t>
            </a:r>
          </a:p>
          <a:p>
            <a:pPr marL="571500" indent="-571500">
              <a:buFont typeface="+mj-lt"/>
              <a:buAutoNum type="romanUcPeriod"/>
            </a:pPr>
            <a:r>
              <a:rPr lang="fr-029" sz="2200" dirty="0"/>
              <a:t>Présentation</a:t>
            </a:r>
            <a:r>
              <a:rPr lang="en-US" sz="2200" dirty="0"/>
              <a:t> des trois </a:t>
            </a:r>
            <a:r>
              <a:rPr lang="fr-029" sz="2200" dirty="0"/>
              <a:t>scénarii</a:t>
            </a:r>
            <a:r>
              <a:rPr lang="en-US" sz="2200" dirty="0"/>
              <a:t> du plan </a:t>
            </a:r>
            <a:r>
              <a:rPr lang="fr-FR" sz="2200" dirty="0"/>
              <a:t>d’affaires</a:t>
            </a:r>
            <a:r>
              <a:rPr lang="en-US" sz="2200" dirty="0"/>
              <a:t> </a:t>
            </a:r>
            <a:r>
              <a:rPr lang="fr-FR" sz="2200" dirty="0"/>
              <a:t>prévu</a:t>
            </a:r>
            <a:r>
              <a:rPr lang="en-US" sz="2200" dirty="0"/>
              <a:t> par la SDR</a:t>
            </a:r>
          </a:p>
          <a:p>
            <a:pPr marL="571500" indent="-571500">
              <a:buFont typeface="+mj-lt"/>
              <a:buAutoNum type="romanUcPeriod"/>
            </a:pPr>
            <a:r>
              <a:rPr lang="en-US" sz="2200" dirty="0"/>
              <a:t>Conclusions et </a:t>
            </a:r>
            <a:r>
              <a:rPr lang="en-US" sz="2200" dirty="0" err="1"/>
              <a:t>recommandations</a:t>
            </a:r>
            <a:endParaRPr lang="en-US" sz="2200" dirty="0"/>
          </a:p>
          <a:p>
            <a:pPr marL="571500" indent="-571500">
              <a:buFont typeface="+mj-lt"/>
              <a:buAutoNum type="romanUcPeriod"/>
            </a:pPr>
            <a:endParaRPr lang="en-US" dirty="0"/>
          </a:p>
        </p:txBody>
      </p:sp>
    </p:spTree>
    <p:extLst>
      <p:ext uri="{BB962C8B-B14F-4D97-AF65-F5344CB8AC3E}">
        <p14:creationId xmlns:p14="http://schemas.microsoft.com/office/powerpoint/2010/main" val="64884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Scénarii </a:t>
            </a:r>
            <a:r>
              <a:rPr lang="en-US" sz="2800" dirty="0" err="1">
                <a:solidFill>
                  <a:srgbClr val="76DCE4"/>
                </a:solidFill>
              </a:rPr>
              <a:t>Chiffre</a:t>
            </a:r>
            <a:r>
              <a:rPr lang="en-US" sz="2800" dirty="0">
                <a:solidFill>
                  <a:srgbClr val="76DCE4"/>
                </a:solidFill>
              </a:rPr>
              <a:t> d’affaires –</a:t>
            </a:r>
            <a:r>
              <a:rPr lang="en-US" sz="3200" dirty="0">
                <a:solidFill>
                  <a:srgbClr val="76DCE4"/>
                </a:solidFill>
              </a:rPr>
              <a:t> </a:t>
            </a:r>
            <a:r>
              <a:rPr lang="en-US" sz="2400" dirty="0">
                <a:solidFill>
                  <a:schemeClr val="accent4"/>
                </a:solidFill>
              </a:rPr>
              <a:t>Présentation de la démarche - Suite</a:t>
            </a:r>
            <a:endParaRPr lang="en-US" sz="3600" dirty="0">
              <a:solidFill>
                <a:schemeClr val="accent4"/>
              </a:solidFill>
            </a:endParaRPr>
          </a:p>
        </p:txBody>
      </p:sp>
      <p:sp>
        <p:nvSpPr>
          <p:cNvPr id="18" name="Content Placeholder 2">
            <a:extLst>
              <a:ext uri="{FF2B5EF4-FFF2-40B4-BE49-F238E27FC236}">
                <a16:creationId xmlns:a16="http://schemas.microsoft.com/office/drawing/2014/main" id="{73F699B6-6C07-479B-A3F2-2C98984AF133}"/>
              </a:ext>
            </a:extLst>
          </p:cNvPr>
          <p:cNvSpPr>
            <a:spLocks noGrp="1"/>
          </p:cNvSpPr>
          <p:nvPr>
            <p:ph idx="1"/>
          </p:nvPr>
        </p:nvSpPr>
        <p:spPr>
          <a:xfrm>
            <a:off x="1177566" y="2869399"/>
            <a:ext cx="10515600" cy="2286022"/>
          </a:xfrm>
        </p:spPr>
        <p:txBody>
          <a:bodyPr>
            <a:noAutofit/>
          </a:bodyPr>
          <a:lstStyle/>
          <a:p>
            <a:pPr lvl="0" algn="just">
              <a:spcAft>
                <a:spcPts val="600"/>
              </a:spcAft>
              <a:buFont typeface="Wingdings" panose="05000000000000000000" pitchFamily="2" charset="2"/>
              <a:buChar char="§"/>
            </a:pPr>
            <a:r>
              <a:rPr lang="fr-FR" sz="1600" dirty="0"/>
              <a:t>Les entretiens menés ont permis de :</a:t>
            </a:r>
          </a:p>
          <a:p>
            <a:pPr lvl="1" algn="just">
              <a:buFont typeface="Wingdings" panose="05000000000000000000" pitchFamily="2" charset="2"/>
              <a:buChar char="§"/>
            </a:pPr>
            <a:r>
              <a:rPr lang="fr-FR" sz="1600" dirty="0"/>
              <a:t>Présenter le projet aux différents acteurs et recueillir leurs avis ainsi que </a:t>
            </a:r>
            <a:r>
              <a:rPr lang="fr-FR" sz="1600" b="1" dirty="0">
                <a:solidFill>
                  <a:schemeClr val="accent1">
                    <a:lumMod val="60000"/>
                    <a:lumOff val="40000"/>
                  </a:schemeClr>
                </a:solidFill>
              </a:rPr>
              <a:t>les éventuelles propositions </a:t>
            </a:r>
            <a:r>
              <a:rPr lang="fr-FR" sz="1600" dirty="0"/>
              <a:t>permettant d’aider à sa réussite</a:t>
            </a:r>
          </a:p>
          <a:p>
            <a:pPr lvl="1" algn="just">
              <a:buFont typeface="Wingdings" panose="05000000000000000000" pitchFamily="2" charset="2"/>
              <a:buChar char="§"/>
            </a:pPr>
            <a:r>
              <a:rPr lang="fr-FR" sz="1600" dirty="0"/>
              <a:t>Collecter les statistiques sur les coopératives de chaque province, leurs activités et éventuellement les revenus estimés issus de chaque activité </a:t>
            </a:r>
            <a:r>
              <a:rPr lang="fr-FR" sz="1600" b="1" dirty="0"/>
              <a:t>(cas de Chefchaouen et Ouazzane)</a:t>
            </a:r>
            <a:r>
              <a:rPr lang="fr-FR" sz="1600" dirty="0"/>
              <a:t>.</a:t>
            </a:r>
          </a:p>
          <a:p>
            <a:pPr lvl="1" algn="just">
              <a:buFont typeface="Wingdings" panose="05000000000000000000" pitchFamily="2" charset="2"/>
              <a:buChar char="§"/>
            </a:pPr>
            <a:r>
              <a:rPr lang="fr-FR" sz="1600" dirty="0"/>
              <a:t>Prendre compte les obstacles actuels freinant le fonctionnement des plateformes et la cause de leur non exploitation « cas village des femmes à Al Hoceima qui est quasiment fermé  »</a:t>
            </a:r>
          </a:p>
          <a:p>
            <a:pPr algn="just">
              <a:buFont typeface="Wingdings" panose="05000000000000000000" pitchFamily="2" charset="2"/>
              <a:buChar char="§"/>
            </a:pPr>
            <a:r>
              <a:rPr lang="fr-FR" sz="1600" dirty="0"/>
              <a:t>Nous avons pu récupérer les statistiques des coopératives de toutes les villes </a:t>
            </a:r>
            <a:r>
              <a:rPr lang="fr-FR" sz="1600" b="1" dirty="0">
                <a:solidFill>
                  <a:srgbClr val="C00000"/>
                </a:solidFill>
              </a:rPr>
              <a:t>à l’exception de Tétouan</a:t>
            </a:r>
            <a:r>
              <a:rPr lang="fr-FR" sz="1600" dirty="0"/>
              <a:t> et ce malgré nos différentes relances en sus du contact de l’ODCO et la chambre d’artisan. Les responsables de cette dernière nous ont clairement indiqués qu’ils ne disposent pas de ces statistiques.</a:t>
            </a:r>
          </a:p>
          <a:p>
            <a:pPr marL="457189" lvl="1" indent="0">
              <a:buNone/>
            </a:pPr>
            <a:endParaRPr lang="fr-FR" sz="1600" dirty="0"/>
          </a:p>
        </p:txBody>
      </p:sp>
    </p:spTree>
    <p:extLst>
      <p:ext uri="{BB962C8B-B14F-4D97-AF65-F5344CB8AC3E}">
        <p14:creationId xmlns:p14="http://schemas.microsoft.com/office/powerpoint/2010/main" val="383965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Choix des </a:t>
            </a:r>
            <a:r>
              <a:rPr lang="en-US" sz="2800" dirty="0" err="1">
                <a:solidFill>
                  <a:srgbClr val="76DCE4"/>
                </a:solidFill>
              </a:rPr>
              <a:t>plateformes</a:t>
            </a:r>
            <a:r>
              <a:rPr lang="en-US" sz="2800" dirty="0">
                <a:solidFill>
                  <a:srgbClr val="76DCE4"/>
                </a:solidFill>
              </a:rPr>
              <a:t> – </a:t>
            </a:r>
            <a:r>
              <a:rPr lang="en-US" sz="2400" dirty="0">
                <a:solidFill>
                  <a:srgbClr val="FFC000"/>
                </a:solidFill>
              </a:rPr>
              <a:t>Rappel des problématiques </a:t>
            </a:r>
            <a:r>
              <a:rPr lang="en-US" sz="2400" dirty="0" err="1">
                <a:solidFill>
                  <a:srgbClr val="FFC000"/>
                </a:solidFill>
              </a:rPr>
              <a:t>actuelles</a:t>
            </a:r>
            <a:endParaRPr lang="en-US" sz="2800" dirty="0">
              <a:solidFill>
                <a:srgbClr val="FFC000"/>
              </a:solidFill>
            </a:endParaRPr>
          </a:p>
        </p:txBody>
      </p:sp>
      <p:sp>
        <p:nvSpPr>
          <p:cNvPr id="7" name="Rectangle : coins arrondis 6">
            <a:extLst>
              <a:ext uri="{FF2B5EF4-FFF2-40B4-BE49-F238E27FC236}">
                <a16:creationId xmlns:a16="http://schemas.microsoft.com/office/drawing/2014/main" id="{EDA0EC06-54A9-4097-ABBA-4F52E0860C14}"/>
              </a:ext>
            </a:extLst>
          </p:cNvPr>
          <p:cNvSpPr/>
          <p:nvPr/>
        </p:nvSpPr>
        <p:spPr>
          <a:xfrm>
            <a:off x="1232452" y="3010150"/>
            <a:ext cx="2247995" cy="119026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Organisation et Gestion des plateformes actuelles</a:t>
            </a:r>
          </a:p>
        </p:txBody>
      </p:sp>
      <p:sp>
        <p:nvSpPr>
          <p:cNvPr id="10" name="Rectangle : coins arrondis 9">
            <a:extLst>
              <a:ext uri="{FF2B5EF4-FFF2-40B4-BE49-F238E27FC236}">
                <a16:creationId xmlns:a16="http://schemas.microsoft.com/office/drawing/2014/main" id="{F7BDCEC2-699D-419A-98EA-C1CE01F765B5}"/>
              </a:ext>
            </a:extLst>
          </p:cNvPr>
          <p:cNvSpPr/>
          <p:nvPr/>
        </p:nvSpPr>
        <p:spPr>
          <a:xfrm>
            <a:off x="3783960" y="3010149"/>
            <a:ext cx="2219275" cy="11902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Intégration  et cohabitation entre l’administration de tutelle et les  artisans</a:t>
            </a:r>
          </a:p>
        </p:txBody>
      </p:sp>
      <p:sp>
        <p:nvSpPr>
          <p:cNvPr id="11" name="Rectangle : coins arrondis 10">
            <a:extLst>
              <a:ext uri="{FF2B5EF4-FFF2-40B4-BE49-F238E27FC236}">
                <a16:creationId xmlns:a16="http://schemas.microsoft.com/office/drawing/2014/main" id="{B229A970-FC8B-4CD9-9088-479878BBCBA2}"/>
              </a:ext>
            </a:extLst>
          </p:cNvPr>
          <p:cNvSpPr/>
          <p:nvPr/>
        </p:nvSpPr>
        <p:spPr>
          <a:xfrm>
            <a:off x="6188767" y="3010148"/>
            <a:ext cx="2438398" cy="119026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La représentativité des coopératives au niveau des plateformes</a:t>
            </a:r>
          </a:p>
        </p:txBody>
      </p:sp>
      <p:sp>
        <p:nvSpPr>
          <p:cNvPr id="12" name="Rectangle : coins arrondis 11">
            <a:extLst>
              <a:ext uri="{FF2B5EF4-FFF2-40B4-BE49-F238E27FC236}">
                <a16:creationId xmlns:a16="http://schemas.microsoft.com/office/drawing/2014/main" id="{4CAF3BF7-1840-4656-BEE7-5E5ADD571179}"/>
              </a:ext>
            </a:extLst>
          </p:cNvPr>
          <p:cNvSpPr/>
          <p:nvPr/>
        </p:nvSpPr>
        <p:spPr>
          <a:xfrm>
            <a:off x="8812697" y="3010147"/>
            <a:ext cx="2438398" cy="11902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Manque de gestion active: Complexes en </a:t>
            </a:r>
            <a:r>
              <a:rPr lang="en-US" sz="1400" b="1" dirty="0" err="1">
                <a:solidFill>
                  <a:schemeClr val="bg2">
                    <a:lumMod val="25000"/>
                  </a:schemeClr>
                </a:solidFill>
                <a:latin typeface="Century Gothic"/>
                <a:cs typeface="Century Gothic"/>
              </a:rPr>
              <a:t>état</a:t>
            </a:r>
            <a:r>
              <a:rPr lang="en-US" sz="1400" b="1" dirty="0">
                <a:solidFill>
                  <a:schemeClr val="bg2">
                    <a:lumMod val="25000"/>
                  </a:schemeClr>
                </a:solidFill>
                <a:latin typeface="Century Gothic"/>
                <a:cs typeface="Century Gothic"/>
              </a:rPr>
              <a:t> d’abandon</a:t>
            </a:r>
            <a:endParaRPr lang="fr-FR" sz="1400" b="1" dirty="0">
              <a:solidFill>
                <a:schemeClr val="bg2">
                  <a:lumMod val="25000"/>
                </a:schemeClr>
              </a:solidFill>
              <a:latin typeface="Century Gothic"/>
              <a:cs typeface="Century Gothic"/>
            </a:endParaRPr>
          </a:p>
        </p:txBody>
      </p:sp>
      <p:sp>
        <p:nvSpPr>
          <p:cNvPr id="13" name="Rectangle : coins arrondis 12">
            <a:extLst>
              <a:ext uri="{FF2B5EF4-FFF2-40B4-BE49-F238E27FC236}">
                <a16:creationId xmlns:a16="http://schemas.microsoft.com/office/drawing/2014/main" id="{9264348D-AA2E-4069-A0E6-F03F9DC0AE4D}"/>
              </a:ext>
            </a:extLst>
          </p:cNvPr>
          <p:cNvSpPr/>
          <p:nvPr/>
        </p:nvSpPr>
        <p:spPr>
          <a:xfrm>
            <a:off x="1209735" y="4436507"/>
            <a:ext cx="2247995" cy="11902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Déficit en ressources humaines</a:t>
            </a:r>
          </a:p>
        </p:txBody>
      </p:sp>
      <p:sp>
        <p:nvSpPr>
          <p:cNvPr id="14" name="Rectangle : coins arrondis 13">
            <a:extLst>
              <a:ext uri="{FF2B5EF4-FFF2-40B4-BE49-F238E27FC236}">
                <a16:creationId xmlns:a16="http://schemas.microsoft.com/office/drawing/2014/main" id="{0077C3BC-7D14-4530-8CD0-8612614D364A}"/>
              </a:ext>
            </a:extLst>
          </p:cNvPr>
          <p:cNvSpPr/>
          <p:nvPr/>
        </p:nvSpPr>
        <p:spPr>
          <a:xfrm>
            <a:off x="3761243" y="4436506"/>
            <a:ext cx="2219275" cy="119026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Manque de formation malgré l’ouverture du  centre de formation par apprentissage en 2014 </a:t>
            </a:r>
          </a:p>
        </p:txBody>
      </p:sp>
      <p:sp>
        <p:nvSpPr>
          <p:cNvPr id="15" name="Rectangle : coins arrondis 14">
            <a:extLst>
              <a:ext uri="{FF2B5EF4-FFF2-40B4-BE49-F238E27FC236}">
                <a16:creationId xmlns:a16="http://schemas.microsoft.com/office/drawing/2014/main" id="{003CD39B-19D9-4644-B892-CF92731A934C}"/>
              </a:ext>
            </a:extLst>
          </p:cNvPr>
          <p:cNvSpPr/>
          <p:nvPr/>
        </p:nvSpPr>
        <p:spPr>
          <a:xfrm>
            <a:off x="6166050" y="4436505"/>
            <a:ext cx="2438398" cy="11902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Aucune relève des métiers en voie de disparition (</a:t>
            </a:r>
            <a:r>
              <a:rPr lang="fr-FR" sz="1400" b="1" dirty="0" err="1">
                <a:solidFill>
                  <a:schemeClr val="bg2">
                    <a:lumMod val="25000"/>
                  </a:schemeClr>
                </a:solidFill>
                <a:latin typeface="Century Gothic"/>
                <a:cs typeface="Century Gothic"/>
              </a:rPr>
              <a:t>rabouz</a:t>
            </a:r>
            <a:r>
              <a:rPr lang="fr-FR" sz="1400" b="1" dirty="0">
                <a:solidFill>
                  <a:schemeClr val="bg2">
                    <a:lumMod val="25000"/>
                  </a:schemeClr>
                </a:solidFill>
                <a:latin typeface="Century Gothic"/>
                <a:cs typeface="Century Gothic"/>
              </a:rPr>
              <a:t>, </a:t>
            </a:r>
            <a:r>
              <a:rPr lang="fr-FR" sz="1400" b="1" dirty="0" err="1">
                <a:solidFill>
                  <a:schemeClr val="bg2">
                    <a:lumMod val="25000"/>
                  </a:schemeClr>
                </a:solidFill>
                <a:latin typeface="Century Gothic"/>
                <a:cs typeface="Century Gothic"/>
              </a:rPr>
              <a:t>hsair</a:t>
            </a:r>
            <a:r>
              <a:rPr lang="fr-FR" sz="1400" b="1" dirty="0">
                <a:solidFill>
                  <a:schemeClr val="bg2">
                    <a:lumMod val="25000"/>
                  </a:schemeClr>
                </a:solidFill>
                <a:latin typeface="Century Gothic"/>
                <a:cs typeface="Century Gothic"/>
              </a:rPr>
              <a:t> traditionnel, broderie)</a:t>
            </a:r>
          </a:p>
        </p:txBody>
      </p:sp>
      <p:sp>
        <p:nvSpPr>
          <p:cNvPr id="18" name="Espace réservé du contenu 3">
            <a:extLst>
              <a:ext uri="{FF2B5EF4-FFF2-40B4-BE49-F238E27FC236}">
                <a16:creationId xmlns:a16="http://schemas.microsoft.com/office/drawing/2014/main" id="{8B58EDE6-D721-4E98-803C-0C44F00C52E0}"/>
              </a:ext>
            </a:extLst>
          </p:cNvPr>
          <p:cNvSpPr>
            <a:spLocks noGrp="1"/>
          </p:cNvSpPr>
          <p:nvPr>
            <p:ph idx="1"/>
          </p:nvPr>
        </p:nvSpPr>
        <p:spPr>
          <a:xfrm>
            <a:off x="1177566" y="2057357"/>
            <a:ext cx="10700190" cy="765356"/>
          </a:xfrm>
        </p:spPr>
        <p:txBody>
          <a:bodyPr>
            <a:normAutofit/>
          </a:bodyPr>
          <a:lstStyle/>
          <a:p>
            <a:pPr marL="0" indent="0">
              <a:buNone/>
            </a:pPr>
            <a:r>
              <a:rPr lang="fr-FR" sz="2000" dirty="0"/>
              <a:t>Les échanges avec les différents acteurs ont permis de confirmer les problèmes communs à toutes les plateformes actuelles</a:t>
            </a:r>
          </a:p>
        </p:txBody>
      </p:sp>
      <p:sp>
        <p:nvSpPr>
          <p:cNvPr id="16" name="Rectangle : coins arrondis 15">
            <a:extLst>
              <a:ext uri="{FF2B5EF4-FFF2-40B4-BE49-F238E27FC236}">
                <a16:creationId xmlns:a16="http://schemas.microsoft.com/office/drawing/2014/main" id="{9BFC7A3C-0DC8-4250-848E-77CAD5673E07}"/>
              </a:ext>
            </a:extLst>
          </p:cNvPr>
          <p:cNvSpPr/>
          <p:nvPr/>
        </p:nvSpPr>
        <p:spPr>
          <a:xfrm>
            <a:off x="8812697" y="4436504"/>
            <a:ext cx="2438398" cy="119026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lumMod val="25000"/>
                  </a:schemeClr>
                </a:solidFill>
                <a:latin typeface="Century Gothic"/>
                <a:cs typeface="Century Gothic"/>
              </a:rPr>
              <a:t>Problème récurrent de recouvrement des cotisations à payer par les bénéficiers des locaux </a:t>
            </a:r>
          </a:p>
        </p:txBody>
      </p:sp>
    </p:spTree>
    <p:extLst>
      <p:ext uri="{BB962C8B-B14F-4D97-AF65-F5344CB8AC3E}">
        <p14:creationId xmlns:p14="http://schemas.microsoft.com/office/powerpoint/2010/main" val="74056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Choix des </a:t>
            </a:r>
            <a:r>
              <a:rPr lang="en-US" sz="2800" dirty="0" err="1">
                <a:solidFill>
                  <a:srgbClr val="76DCE4"/>
                </a:solidFill>
              </a:rPr>
              <a:t>plateforms</a:t>
            </a:r>
            <a:r>
              <a:rPr lang="en-US" sz="2800" dirty="0">
                <a:solidFill>
                  <a:srgbClr val="76DCE4"/>
                </a:solidFill>
              </a:rPr>
              <a:t> – </a:t>
            </a:r>
            <a:r>
              <a:rPr lang="en-US" sz="2400" dirty="0">
                <a:solidFill>
                  <a:srgbClr val="FFC000"/>
                </a:solidFill>
              </a:rPr>
              <a:t>Rappel des Complexes </a:t>
            </a:r>
            <a:r>
              <a:rPr lang="en-US" sz="2400" dirty="0" err="1">
                <a:solidFill>
                  <a:srgbClr val="FFC000"/>
                </a:solidFill>
              </a:rPr>
              <a:t>retenus</a:t>
            </a:r>
            <a:r>
              <a:rPr lang="en-US" sz="2400" dirty="0">
                <a:solidFill>
                  <a:srgbClr val="FFC000"/>
                </a:solidFill>
              </a:rPr>
              <a:t> au  </a:t>
            </a:r>
            <a:r>
              <a:rPr lang="en-US" sz="2400" dirty="0" err="1">
                <a:solidFill>
                  <a:srgbClr val="FFC000"/>
                </a:solidFill>
              </a:rPr>
              <a:t>niveau</a:t>
            </a:r>
            <a:r>
              <a:rPr lang="en-US" sz="2400" dirty="0">
                <a:solidFill>
                  <a:srgbClr val="FFC000"/>
                </a:solidFill>
              </a:rPr>
              <a:t> de </a:t>
            </a:r>
            <a:r>
              <a:rPr lang="en-US" sz="2400" dirty="0" err="1">
                <a:solidFill>
                  <a:srgbClr val="FFC000"/>
                </a:solidFill>
              </a:rPr>
              <a:t>l’étude</a:t>
            </a:r>
            <a:r>
              <a:rPr lang="en-US" sz="2400" dirty="0">
                <a:solidFill>
                  <a:srgbClr val="FFC000"/>
                </a:solidFill>
              </a:rPr>
              <a:t> de faisabilité de la SDR</a:t>
            </a:r>
            <a:endParaRPr lang="en-US" sz="2800" dirty="0">
              <a:solidFill>
                <a:srgbClr val="FFC000"/>
              </a:solidFill>
            </a:endParaRPr>
          </a:p>
        </p:txBody>
      </p:sp>
      <p:pic>
        <p:nvPicPr>
          <p:cNvPr id="17" name="Image 16" descr="H1.jpg">
            <a:extLst>
              <a:ext uri="{FF2B5EF4-FFF2-40B4-BE49-F238E27FC236}">
                <a16:creationId xmlns:a16="http://schemas.microsoft.com/office/drawing/2014/main" id="{CA40058B-DA48-4074-869E-8E2D07BB0694}"/>
              </a:ext>
            </a:extLst>
          </p:cNvPr>
          <p:cNvPicPr>
            <a:picLocks noChangeAspect="1"/>
          </p:cNvPicPr>
          <p:nvPr/>
        </p:nvPicPr>
        <p:blipFill>
          <a:blip r:embed="rId2" cstate="print"/>
          <a:stretch>
            <a:fillRect/>
          </a:stretch>
        </p:blipFill>
        <p:spPr>
          <a:xfrm>
            <a:off x="1269466" y="2203089"/>
            <a:ext cx="2365594" cy="1461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a:extLst>
              <a:ext uri="{FF2B5EF4-FFF2-40B4-BE49-F238E27FC236}">
                <a16:creationId xmlns:a16="http://schemas.microsoft.com/office/drawing/2014/main" id="{7C78F78F-947F-4B07-BDE2-9845A1DD1FCC}"/>
              </a:ext>
            </a:extLst>
          </p:cNvPr>
          <p:cNvSpPr/>
          <p:nvPr/>
        </p:nvSpPr>
        <p:spPr>
          <a:xfrm>
            <a:off x="1232948" y="3784676"/>
            <a:ext cx="2434781" cy="38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Espace féminin Innovation et Créativité</a:t>
            </a:r>
          </a:p>
        </p:txBody>
      </p:sp>
      <p:pic>
        <p:nvPicPr>
          <p:cNvPr id="21" name="Image 20" descr="C1.jpg">
            <a:extLst>
              <a:ext uri="{FF2B5EF4-FFF2-40B4-BE49-F238E27FC236}">
                <a16:creationId xmlns:a16="http://schemas.microsoft.com/office/drawing/2014/main" id="{0A6208DC-010E-4DD6-A7F0-BDE56D993D09}"/>
              </a:ext>
            </a:extLst>
          </p:cNvPr>
          <p:cNvPicPr>
            <a:picLocks noChangeAspect="1"/>
          </p:cNvPicPr>
          <p:nvPr/>
        </p:nvPicPr>
        <p:blipFill>
          <a:blip r:embed="rId3" cstate="print"/>
          <a:stretch>
            <a:fillRect/>
          </a:stretch>
        </p:blipFill>
        <p:spPr>
          <a:xfrm>
            <a:off x="3926715" y="2300367"/>
            <a:ext cx="3024336" cy="164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Image 21" descr="IMG-20180922-WA0008.jpg">
            <a:extLst>
              <a:ext uri="{FF2B5EF4-FFF2-40B4-BE49-F238E27FC236}">
                <a16:creationId xmlns:a16="http://schemas.microsoft.com/office/drawing/2014/main" id="{60BBE592-696A-4CBD-A511-5A60A7644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1580" y="4439122"/>
            <a:ext cx="3094606" cy="1847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a16="http://schemas.microsoft.com/office/drawing/2014/main" id="{B0FB8365-5B6E-4F2F-A89B-65F52B3A8DB9}"/>
              </a:ext>
            </a:extLst>
          </p:cNvPr>
          <p:cNvSpPr/>
          <p:nvPr/>
        </p:nvSpPr>
        <p:spPr>
          <a:xfrm>
            <a:off x="1139967" y="6424402"/>
            <a:ext cx="2434781" cy="25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Village des artisans</a:t>
            </a:r>
          </a:p>
        </p:txBody>
      </p:sp>
      <p:sp>
        <p:nvSpPr>
          <p:cNvPr id="26" name="Rectangle 25">
            <a:extLst>
              <a:ext uri="{FF2B5EF4-FFF2-40B4-BE49-F238E27FC236}">
                <a16:creationId xmlns:a16="http://schemas.microsoft.com/office/drawing/2014/main" id="{9CFEED17-D8F5-488B-892C-A893E2714F07}"/>
              </a:ext>
            </a:extLst>
          </p:cNvPr>
          <p:cNvSpPr/>
          <p:nvPr/>
        </p:nvSpPr>
        <p:spPr>
          <a:xfrm>
            <a:off x="1166524" y="4170477"/>
            <a:ext cx="1082348" cy="307777"/>
          </a:xfrm>
          <a:prstGeom prst="rect">
            <a:avLst/>
          </a:prstGeom>
        </p:spPr>
        <p:txBody>
          <a:bodyPr wrap="none">
            <a:spAutoFit/>
          </a:bodyPr>
          <a:lstStyle/>
          <a:p>
            <a:pPr fontAlgn="base">
              <a:spcBef>
                <a:spcPct val="0"/>
              </a:spcBef>
              <a:spcAft>
                <a:spcPct val="0"/>
              </a:spcAft>
            </a:pPr>
            <a:r>
              <a:rPr lang="fr-FR" sz="1400" b="1" dirty="0">
                <a:solidFill>
                  <a:srgbClr val="00B0F0"/>
                </a:solidFill>
                <a:latin typeface="Century Gothic"/>
                <a:cs typeface="Century Gothic"/>
              </a:rPr>
              <a:t>IMZOUREN</a:t>
            </a:r>
          </a:p>
        </p:txBody>
      </p:sp>
      <p:pic>
        <p:nvPicPr>
          <p:cNvPr id="27" name="Image 26" descr="H3.jpg">
            <a:extLst>
              <a:ext uri="{FF2B5EF4-FFF2-40B4-BE49-F238E27FC236}">
                <a16:creationId xmlns:a16="http://schemas.microsoft.com/office/drawing/2014/main" id="{33A09622-1920-44C2-96E5-72BC6770579E}"/>
              </a:ext>
            </a:extLst>
          </p:cNvPr>
          <p:cNvPicPr>
            <a:picLocks noChangeAspect="1"/>
          </p:cNvPicPr>
          <p:nvPr/>
        </p:nvPicPr>
        <p:blipFill>
          <a:blip r:embed="rId5" cstate="print"/>
          <a:stretch>
            <a:fillRect/>
          </a:stretch>
        </p:blipFill>
        <p:spPr>
          <a:xfrm>
            <a:off x="1211515" y="4439123"/>
            <a:ext cx="2434781" cy="1847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Rectangle 28">
            <a:extLst>
              <a:ext uri="{FF2B5EF4-FFF2-40B4-BE49-F238E27FC236}">
                <a16:creationId xmlns:a16="http://schemas.microsoft.com/office/drawing/2014/main" id="{9AFCD0C0-F73F-4DD1-8791-7F453A58C4A2}"/>
              </a:ext>
            </a:extLst>
          </p:cNvPr>
          <p:cNvSpPr/>
          <p:nvPr/>
        </p:nvSpPr>
        <p:spPr>
          <a:xfrm>
            <a:off x="7219150" y="4139250"/>
            <a:ext cx="2587680" cy="38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Dar Sanaa</a:t>
            </a:r>
          </a:p>
        </p:txBody>
      </p:sp>
      <p:pic>
        <p:nvPicPr>
          <p:cNvPr id="30" name="Image 29">
            <a:extLst>
              <a:ext uri="{FF2B5EF4-FFF2-40B4-BE49-F238E27FC236}">
                <a16:creationId xmlns:a16="http://schemas.microsoft.com/office/drawing/2014/main" id="{9320B4C4-5E76-43C3-8E60-F686DE124DA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345" y="2264456"/>
            <a:ext cx="2587680" cy="1757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tangle 30">
            <a:extLst>
              <a:ext uri="{FF2B5EF4-FFF2-40B4-BE49-F238E27FC236}">
                <a16:creationId xmlns:a16="http://schemas.microsoft.com/office/drawing/2014/main" id="{42358AB2-AE8F-405C-B475-D4BDAD5A2FD4}"/>
              </a:ext>
            </a:extLst>
          </p:cNvPr>
          <p:cNvSpPr/>
          <p:nvPr/>
        </p:nvSpPr>
        <p:spPr>
          <a:xfrm>
            <a:off x="7156872" y="1860589"/>
            <a:ext cx="1340432" cy="369332"/>
          </a:xfrm>
          <a:prstGeom prst="rect">
            <a:avLst/>
          </a:prstGeom>
        </p:spPr>
        <p:txBody>
          <a:bodyPr wrap="none">
            <a:spAutoFit/>
          </a:bodyPr>
          <a:lstStyle/>
          <a:p>
            <a:pPr fontAlgn="base">
              <a:spcBef>
                <a:spcPct val="0"/>
              </a:spcBef>
              <a:spcAft>
                <a:spcPct val="0"/>
              </a:spcAft>
            </a:pPr>
            <a:r>
              <a:rPr lang="fr-FR" b="1" dirty="0">
                <a:solidFill>
                  <a:srgbClr val="00B0F0"/>
                </a:solidFill>
                <a:latin typeface="Century Gothic"/>
                <a:cs typeface="Century Gothic"/>
              </a:rPr>
              <a:t>IMZOUREN</a:t>
            </a:r>
          </a:p>
        </p:txBody>
      </p:sp>
      <p:sp>
        <p:nvSpPr>
          <p:cNvPr id="32" name="Rectangle 31">
            <a:extLst>
              <a:ext uri="{FF2B5EF4-FFF2-40B4-BE49-F238E27FC236}">
                <a16:creationId xmlns:a16="http://schemas.microsoft.com/office/drawing/2014/main" id="{F242B166-4FE3-4AB8-B579-5F2E601D2A4D}"/>
              </a:ext>
            </a:extLst>
          </p:cNvPr>
          <p:cNvSpPr/>
          <p:nvPr/>
        </p:nvSpPr>
        <p:spPr>
          <a:xfrm>
            <a:off x="1209761" y="1902327"/>
            <a:ext cx="1295547" cy="307777"/>
          </a:xfrm>
          <a:prstGeom prst="rect">
            <a:avLst/>
          </a:prstGeom>
        </p:spPr>
        <p:txBody>
          <a:bodyPr wrap="none">
            <a:spAutoFit/>
          </a:bodyPr>
          <a:lstStyle/>
          <a:p>
            <a:pPr fontAlgn="base">
              <a:spcBef>
                <a:spcPct val="0"/>
              </a:spcBef>
              <a:spcAft>
                <a:spcPct val="0"/>
              </a:spcAft>
            </a:pPr>
            <a:r>
              <a:rPr lang="fr-FR" sz="1400" b="1" dirty="0">
                <a:solidFill>
                  <a:srgbClr val="00B0F0"/>
                </a:solidFill>
                <a:latin typeface="Century Gothic"/>
                <a:cs typeface="Century Gothic"/>
              </a:rPr>
              <a:t>AL HOCEIMA</a:t>
            </a:r>
          </a:p>
        </p:txBody>
      </p:sp>
      <p:sp>
        <p:nvSpPr>
          <p:cNvPr id="33" name="Rectangle 1">
            <a:extLst>
              <a:ext uri="{FF2B5EF4-FFF2-40B4-BE49-F238E27FC236}">
                <a16:creationId xmlns:a16="http://schemas.microsoft.com/office/drawing/2014/main" id="{E40E3888-585C-44BE-983C-58ABB2BF613F}"/>
              </a:ext>
            </a:extLst>
          </p:cNvPr>
          <p:cNvSpPr>
            <a:spLocks noChangeArrowheads="1"/>
          </p:cNvSpPr>
          <p:nvPr/>
        </p:nvSpPr>
        <p:spPr bwMode="auto">
          <a:xfrm>
            <a:off x="3825000" y="1956916"/>
            <a:ext cx="483509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1400" b="1" dirty="0">
                <a:solidFill>
                  <a:srgbClr val="00B0F0"/>
                </a:solidFill>
                <a:latin typeface="Century Gothic"/>
                <a:cs typeface="Century Gothic"/>
              </a:rPr>
              <a:t>CHEFCHAOUEN &amp; OUAZZANE</a:t>
            </a:r>
          </a:p>
        </p:txBody>
      </p:sp>
      <p:sp>
        <p:nvSpPr>
          <p:cNvPr id="34" name="Rectangle 33">
            <a:extLst>
              <a:ext uri="{FF2B5EF4-FFF2-40B4-BE49-F238E27FC236}">
                <a16:creationId xmlns:a16="http://schemas.microsoft.com/office/drawing/2014/main" id="{B7FDAE31-5E0C-4DC9-AD26-84CDDBBE2B94}"/>
              </a:ext>
            </a:extLst>
          </p:cNvPr>
          <p:cNvSpPr/>
          <p:nvPr/>
        </p:nvSpPr>
        <p:spPr>
          <a:xfrm>
            <a:off x="3907398" y="4020355"/>
            <a:ext cx="30946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Complexe d’artisans</a:t>
            </a:r>
          </a:p>
        </p:txBody>
      </p:sp>
      <p:sp>
        <p:nvSpPr>
          <p:cNvPr id="35" name="Rectangle 34">
            <a:extLst>
              <a:ext uri="{FF2B5EF4-FFF2-40B4-BE49-F238E27FC236}">
                <a16:creationId xmlns:a16="http://schemas.microsoft.com/office/drawing/2014/main" id="{59B8925A-8576-486F-8CD0-D0F089441FCC}"/>
              </a:ext>
            </a:extLst>
          </p:cNvPr>
          <p:cNvSpPr/>
          <p:nvPr/>
        </p:nvSpPr>
        <p:spPr>
          <a:xfrm>
            <a:off x="3891580" y="6422262"/>
            <a:ext cx="3094606" cy="25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Village artisanal</a:t>
            </a:r>
          </a:p>
        </p:txBody>
      </p:sp>
      <p:sp>
        <p:nvSpPr>
          <p:cNvPr id="5" name="Rectangle 4">
            <a:extLst>
              <a:ext uri="{FF2B5EF4-FFF2-40B4-BE49-F238E27FC236}">
                <a16:creationId xmlns:a16="http://schemas.microsoft.com/office/drawing/2014/main" id="{8E81572F-FD6C-4B61-86EA-0B1D36862B10}"/>
              </a:ext>
            </a:extLst>
          </p:cNvPr>
          <p:cNvSpPr/>
          <p:nvPr/>
        </p:nvSpPr>
        <p:spPr>
          <a:xfrm>
            <a:off x="7210037" y="4694349"/>
            <a:ext cx="4709360" cy="19382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Ces complexes ont besoins de la mobilisation d’importants investissements pour répondre au cahier de charge de la SDR en sus d’un vrais travail de conduite de changement pour rompre avec les pratiques actuelles</a:t>
            </a:r>
          </a:p>
        </p:txBody>
      </p:sp>
    </p:spTree>
    <p:extLst>
      <p:ext uri="{BB962C8B-B14F-4D97-AF65-F5344CB8AC3E}">
        <p14:creationId xmlns:p14="http://schemas.microsoft.com/office/powerpoint/2010/main" val="64707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Choix des </a:t>
            </a:r>
            <a:r>
              <a:rPr lang="en-US" sz="2800" dirty="0" err="1">
                <a:solidFill>
                  <a:srgbClr val="76DCE4"/>
                </a:solidFill>
              </a:rPr>
              <a:t>plateforms</a:t>
            </a:r>
            <a:r>
              <a:rPr lang="en-US" sz="2800" dirty="0">
                <a:solidFill>
                  <a:srgbClr val="76DCE4"/>
                </a:solidFill>
              </a:rPr>
              <a:t> </a:t>
            </a:r>
            <a:endParaRPr lang="en-US" sz="2800" dirty="0">
              <a:solidFill>
                <a:srgbClr val="FFC000"/>
              </a:solidFill>
            </a:endParaRPr>
          </a:p>
        </p:txBody>
      </p:sp>
      <p:sp>
        <p:nvSpPr>
          <p:cNvPr id="18" name="Espace réservé du contenu 3">
            <a:extLst>
              <a:ext uri="{FF2B5EF4-FFF2-40B4-BE49-F238E27FC236}">
                <a16:creationId xmlns:a16="http://schemas.microsoft.com/office/drawing/2014/main" id="{2C28F57D-5FE4-4098-9A41-07EB803543A6}"/>
              </a:ext>
            </a:extLst>
          </p:cNvPr>
          <p:cNvSpPr>
            <a:spLocks noGrp="1"/>
          </p:cNvSpPr>
          <p:nvPr>
            <p:ph idx="1"/>
          </p:nvPr>
        </p:nvSpPr>
        <p:spPr>
          <a:xfrm>
            <a:off x="1177566" y="2000562"/>
            <a:ext cx="10515600" cy="781275"/>
          </a:xfrm>
        </p:spPr>
        <p:txBody>
          <a:bodyPr>
            <a:normAutofit/>
          </a:bodyPr>
          <a:lstStyle/>
          <a:p>
            <a:pPr marL="0" indent="0">
              <a:buNone/>
            </a:pPr>
            <a:r>
              <a:rPr lang="fr-FR" sz="1800" b="1" dirty="0"/>
              <a:t>Afin de renforcer les chances de réussite de la SDR nous proposons d’adopter une approche mixte en</a:t>
            </a:r>
          </a:p>
        </p:txBody>
      </p:sp>
      <p:sp>
        <p:nvSpPr>
          <p:cNvPr id="19" name="Rectangle : coins arrondis 18">
            <a:extLst>
              <a:ext uri="{FF2B5EF4-FFF2-40B4-BE49-F238E27FC236}">
                <a16:creationId xmlns:a16="http://schemas.microsoft.com/office/drawing/2014/main" id="{2863530F-51FF-4043-940E-F14F0E41D9CB}"/>
              </a:ext>
            </a:extLst>
          </p:cNvPr>
          <p:cNvSpPr/>
          <p:nvPr/>
        </p:nvSpPr>
        <p:spPr>
          <a:xfrm>
            <a:off x="1714273" y="2846844"/>
            <a:ext cx="3777716" cy="35159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dirty="0">
                <a:solidFill>
                  <a:schemeClr val="bg2">
                    <a:lumMod val="25000"/>
                  </a:schemeClr>
                </a:solidFill>
              </a:rPr>
              <a:t>Démarrant l’expérience avec des plateformes nouvellement crées répondant à l’objectif d’avoir des centres modernistes d’innovation</a:t>
            </a:r>
          </a:p>
        </p:txBody>
      </p:sp>
      <p:sp>
        <p:nvSpPr>
          <p:cNvPr id="23" name="Rectangle : coins arrondis 22">
            <a:extLst>
              <a:ext uri="{FF2B5EF4-FFF2-40B4-BE49-F238E27FC236}">
                <a16:creationId xmlns:a16="http://schemas.microsoft.com/office/drawing/2014/main" id="{7FB1FC4A-1F91-414F-8B21-80F4B8734EDC}"/>
              </a:ext>
            </a:extLst>
          </p:cNvPr>
          <p:cNvSpPr/>
          <p:nvPr/>
        </p:nvSpPr>
        <p:spPr>
          <a:xfrm>
            <a:off x="6509507" y="2846844"/>
            <a:ext cx="3777716" cy="351595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dirty="0"/>
              <a:t>Retenant les complexes qui ont été récemment rénovés pour mettre à niveau les locaux en créant des espaces de développement de la SDR</a:t>
            </a:r>
          </a:p>
          <a:p>
            <a:pPr algn="just">
              <a:lnSpc>
                <a:spcPct val="150000"/>
              </a:lnSpc>
            </a:pPr>
            <a:r>
              <a:rPr lang="fr-FR" dirty="0"/>
              <a:t>Cas complexe de Chefchaouen: Budget 8 MDH et l’ensemble artisanale d’Al Hoceima</a:t>
            </a:r>
          </a:p>
        </p:txBody>
      </p:sp>
      <p:sp>
        <p:nvSpPr>
          <p:cNvPr id="3" name="ZoneTexte 2">
            <a:extLst>
              <a:ext uri="{FF2B5EF4-FFF2-40B4-BE49-F238E27FC236}">
                <a16:creationId xmlns:a16="http://schemas.microsoft.com/office/drawing/2014/main" id="{ACB7B10D-6906-4BB1-90B4-7368BA36562F}"/>
              </a:ext>
            </a:extLst>
          </p:cNvPr>
          <p:cNvSpPr txBox="1"/>
          <p:nvPr/>
        </p:nvSpPr>
        <p:spPr>
          <a:xfrm>
            <a:off x="5769735" y="4237149"/>
            <a:ext cx="434734" cy="400110"/>
          </a:xfrm>
          <a:prstGeom prst="rect">
            <a:avLst/>
          </a:prstGeom>
          <a:noFill/>
        </p:spPr>
        <p:txBody>
          <a:bodyPr wrap="none" rtlCol="0">
            <a:spAutoFit/>
          </a:bodyPr>
          <a:lstStyle/>
          <a:p>
            <a:r>
              <a:rPr lang="fr-FR" sz="2000" dirty="0">
                <a:solidFill>
                  <a:schemeClr val="accent6">
                    <a:lumMod val="75000"/>
                  </a:schemeClr>
                </a:solidFill>
              </a:rPr>
              <a:t>ET</a:t>
            </a:r>
          </a:p>
        </p:txBody>
      </p:sp>
    </p:spTree>
    <p:extLst>
      <p:ext uri="{BB962C8B-B14F-4D97-AF65-F5344CB8AC3E}">
        <p14:creationId xmlns:p14="http://schemas.microsoft.com/office/powerpoint/2010/main" val="35119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Choix des </a:t>
            </a:r>
            <a:r>
              <a:rPr lang="en-US" sz="2800" dirty="0" err="1">
                <a:solidFill>
                  <a:srgbClr val="76DCE4"/>
                </a:solidFill>
              </a:rPr>
              <a:t>plateformes</a:t>
            </a:r>
            <a:r>
              <a:rPr lang="en-US" sz="2800" dirty="0">
                <a:solidFill>
                  <a:srgbClr val="76DCE4"/>
                </a:solidFill>
              </a:rPr>
              <a:t> </a:t>
            </a:r>
            <a:endParaRPr lang="en-US" sz="2800" dirty="0">
              <a:solidFill>
                <a:srgbClr val="FFC000"/>
              </a:solidFill>
            </a:endParaRPr>
          </a:p>
        </p:txBody>
      </p:sp>
      <p:sp>
        <p:nvSpPr>
          <p:cNvPr id="18" name="Espace réservé du contenu 3">
            <a:extLst>
              <a:ext uri="{FF2B5EF4-FFF2-40B4-BE49-F238E27FC236}">
                <a16:creationId xmlns:a16="http://schemas.microsoft.com/office/drawing/2014/main" id="{2C28F57D-5FE4-4098-9A41-07EB803543A6}"/>
              </a:ext>
            </a:extLst>
          </p:cNvPr>
          <p:cNvSpPr>
            <a:spLocks noGrp="1"/>
          </p:cNvSpPr>
          <p:nvPr>
            <p:ph idx="1"/>
          </p:nvPr>
        </p:nvSpPr>
        <p:spPr>
          <a:xfrm>
            <a:off x="1177566" y="2000562"/>
            <a:ext cx="10515600" cy="4361601"/>
          </a:xfrm>
        </p:spPr>
        <p:txBody>
          <a:bodyPr>
            <a:normAutofit fontScale="92500" lnSpcReduction="10000"/>
          </a:bodyPr>
          <a:lstStyle/>
          <a:p>
            <a:pPr marL="0" indent="0">
              <a:buNone/>
            </a:pPr>
            <a:r>
              <a:rPr lang="fr-FR" sz="1600" dirty="0">
                <a:latin typeface="Trebuchet MS" panose="020B0603020202020204" pitchFamily="34" charset="0"/>
              </a:rPr>
              <a:t>Cette démarche présente plusieurs avantages vu qu’elle permet de:</a:t>
            </a:r>
          </a:p>
          <a:p>
            <a:pPr marL="342900" indent="-342900">
              <a:buFont typeface="+mj-lt"/>
              <a:buAutoNum type="arabicPeriod"/>
            </a:pPr>
            <a:r>
              <a:rPr lang="fr-FR" sz="1600" dirty="0">
                <a:latin typeface="Trebuchet MS" panose="020B0603020202020204" pitchFamily="34" charset="0"/>
              </a:rPr>
              <a:t>Optimiser les budgets de réaménagement estimés à des millions de Dirhams par complexe;</a:t>
            </a:r>
          </a:p>
          <a:p>
            <a:pPr marL="342900" indent="-342900">
              <a:buFont typeface="+mj-lt"/>
              <a:buAutoNum type="arabicPeriod"/>
            </a:pPr>
            <a:r>
              <a:rPr lang="fr-FR" sz="1600" dirty="0">
                <a:latin typeface="Trebuchet MS" panose="020B0603020202020204" pitchFamily="34" charset="0"/>
              </a:rPr>
              <a:t>Permettre une latitude dans la sélection des bénéficiaires des espaces de production pour assurer une diversité dans la représentativité des métiers de la province;</a:t>
            </a:r>
          </a:p>
          <a:p>
            <a:pPr marL="342900" indent="-342900">
              <a:buFont typeface="+mj-lt"/>
              <a:buAutoNum type="arabicPeriod"/>
            </a:pPr>
            <a:r>
              <a:rPr lang="fr-FR" sz="1600" dirty="0">
                <a:latin typeface="Trebuchet MS" panose="020B0603020202020204" pitchFamily="34" charset="0"/>
              </a:rPr>
              <a:t>Introduire un nouveau mode de gestion basé sur le dynamisme et la recherche permanente de développement et rentabilité des nouveaux marchés;</a:t>
            </a:r>
          </a:p>
          <a:p>
            <a:pPr marL="342900" indent="-342900">
              <a:buFont typeface="+mj-lt"/>
              <a:buAutoNum type="arabicPeriod"/>
            </a:pPr>
            <a:r>
              <a:rPr lang="fr-FR" sz="1600" dirty="0">
                <a:latin typeface="Trebuchet MS" panose="020B0603020202020204" pitchFamily="34" charset="0"/>
              </a:rPr>
              <a:t>Capitaliser sur un effet volume dans la négociation avec les partenaires potentiels;</a:t>
            </a:r>
          </a:p>
          <a:p>
            <a:pPr marL="342900" indent="-342900">
              <a:buFont typeface="+mj-lt"/>
              <a:buAutoNum type="arabicPeriod"/>
            </a:pPr>
            <a:r>
              <a:rPr lang="fr-FR" sz="1600" dirty="0">
                <a:latin typeface="Trebuchet MS" panose="020B0603020202020204" pitchFamily="34" charset="0"/>
              </a:rPr>
              <a:t>Encourager l’apprentissage professionnel, plus particulièrement pour les métiers en voie de disparition, à travers la mise en place d’une obligation de formation d’apprentis par les exploitants de l’espace</a:t>
            </a:r>
          </a:p>
          <a:p>
            <a:pPr marL="342900" indent="-342900">
              <a:buFont typeface="+mj-lt"/>
              <a:buAutoNum type="arabicPeriod"/>
            </a:pPr>
            <a:r>
              <a:rPr lang="fr-FR" sz="1600" dirty="0">
                <a:latin typeface="Trebuchet MS" panose="020B0603020202020204" pitchFamily="34" charset="0"/>
              </a:rPr>
              <a:t> Exposer les produits de tout les artisans de la province au niveau de l’espace exposition, même ceux qui fabriquent leur produits e dehors du complexe.</a:t>
            </a:r>
          </a:p>
          <a:p>
            <a:pPr marL="0" indent="0">
              <a:buNone/>
            </a:pPr>
            <a:endParaRPr lang="fr-FR" sz="1600" dirty="0">
              <a:latin typeface="Trebuchet MS" panose="020B0603020202020204" pitchFamily="34" charset="0"/>
            </a:endParaRPr>
          </a:p>
          <a:p>
            <a:pPr marL="0" indent="0">
              <a:lnSpc>
                <a:spcPct val="150000"/>
              </a:lnSpc>
              <a:buNone/>
            </a:pPr>
            <a:r>
              <a:rPr lang="fr-FR" sz="1600" b="1" dirty="0">
                <a:solidFill>
                  <a:srgbClr val="C00000"/>
                </a:solidFill>
                <a:latin typeface="Trebuchet MS" panose="020B0603020202020204" pitchFamily="34" charset="0"/>
              </a:rPr>
              <a:t>Le démarrage par de nouvelles plateformes permettra de faciliter l’atteinte des résultats attendus par la SDR. Aussi la réussite de l’expérience permettra d’encourager les autres complexes à adhérer au modèle en se basant sur une expérience qui a apporté ces preuves.</a:t>
            </a:r>
          </a:p>
          <a:p>
            <a:pPr marL="0" indent="0">
              <a:buNone/>
            </a:pPr>
            <a:endParaRPr lang="fr-FR" sz="1600" dirty="0">
              <a:latin typeface="Trebuchet MS" panose="020B0603020202020204" pitchFamily="34" charset="0"/>
            </a:endParaRPr>
          </a:p>
        </p:txBody>
      </p:sp>
    </p:spTree>
    <p:extLst>
      <p:ext uri="{BB962C8B-B14F-4D97-AF65-F5344CB8AC3E}">
        <p14:creationId xmlns:p14="http://schemas.microsoft.com/office/powerpoint/2010/main" val="214765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Scénarii </a:t>
            </a:r>
            <a:r>
              <a:rPr lang="en-US" sz="2800" dirty="0" err="1">
                <a:solidFill>
                  <a:srgbClr val="76DCE4"/>
                </a:solidFill>
              </a:rPr>
              <a:t>Chiffre</a:t>
            </a:r>
            <a:r>
              <a:rPr lang="en-US" sz="2800" dirty="0">
                <a:solidFill>
                  <a:srgbClr val="76DCE4"/>
                </a:solidFill>
              </a:rPr>
              <a:t> </a:t>
            </a:r>
            <a:r>
              <a:rPr lang="en-US" sz="2800" dirty="0" err="1">
                <a:solidFill>
                  <a:srgbClr val="76DCE4"/>
                </a:solidFill>
              </a:rPr>
              <a:t>d’affaires</a:t>
            </a:r>
            <a:r>
              <a:rPr lang="en-US" sz="2800" dirty="0">
                <a:solidFill>
                  <a:srgbClr val="76DCE4"/>
                </a:solidFill>
              </a:rPr>
              <a:t> –</a:t>
            </a:r>
            <a:r>
              <a:rPr lang="en-US" sz="2400" dirty="0" err="1">
                <a:solidFill>
                  <a:schemeClr val="accent4"/>
                </a:solidFill>
              </a:rPr>
              <a:t>Hypothèses</a:t>
            </a:r>
            <a:r>
              <a:rPr lang="en-US" sz="2400" dirty="0">
                <a:solidFill>
                  <a:schemeClr val="accent4"/>
                </a:solidFill>
              </a:rPr>
              <a:t> </a:t>
            </a:r>
            <a:r>
              <a:rPr lang="en-US" sz="2400" dirty="0" err="1">
                <a:solidFill>
                  <a:schemeClr val="accent4"/>
                </a:solidFill>
              </a:rPr>
              <a:t>retenues</a:t>
            </a:r>
            <a:endParaRPr lang="en-US" sz="3600" dirty="0">
              <a:solidFill>
                <a:schemeClr val="accent4"/>
              </a:solidFill>
            </a:endParaRPr>
          </a:p>
        </p:txBody>
      </p:sp>
      <p:sp>
        <p:nvSpPr>
          <p:cNvPr id="4" name="Espace réservé du contenu 3">
            <a:extLst>
              <a:ext uri="{FF2B5EF4-FFF2-40B4-BE49-F238E27FC236}">
                <a16:creationId xmlns:a16="http://schemas.microsoft.com/office/drawing/2014/main" id="{30B1C70C-F217-43B9-B308-C301D4D6C978}"/>
              </a:ext>
            </a:extLst>
          </p:cNvPr>
          <p:cNvSpPr>
            <a:spLocks noGrp="1"/>
          </p:cNvSpPr>
          <p:nvPr>
            <p:ph idx="1"/>
          </p:nvPr>
        </p:nvSpPr>
        <p:spPr/>
        <p:txBody>
          <a:bodyPr>
            <a:normAutofit/>
          </a:bodyPr>
          <a:lstStyle/>
          <a:p>
            <a:pPr marL="0" indent="0">
              <a:buNone/>
            </a:pPr>
            <a:r>
              <a:rPr lang="fr-FR" sz="2400" dirty="0"/>
              <a:t>Nous avons tenus à ce que les hypothèses retenues soit réalistes et réalisables. Ainsi:</a:t>
            </a:r>
          </a:p>
          <a:p>
            <a:pPr marL="0" indent="0">
              <a:spcAft>
                <a:spcPts val="1200"/>
              </a:spcAft>
              <a:buNone/>
            </a:pPr>
            <a:endParaRPr lang="fr-FR" sz="2400" dirty="0"/>
          </a:p>
          <a:p>
            <a:pPr marL="914389" lvl="1" indent="-457200">
              <a:spcAft>
                <a:spcPts val="1200"/>
              </a:spcAft>
              <a:buFont typeface="+mj-lt"/>
              <a:buAutoNum type="arabicPeriod"/>
            </a:pPr>
            <a:r>
              <a:rPr lang="fr-FR" sz="2000" dirty="0"/>
              <a:t>Le chiffrage du chiffre d’affaires à été réalisé sur la base d’un revenue moyen par activité élaboré avec les professionnels de Ouazzane.</a:t>
            </a:r>
          </a:p>
          <a:p>
            <a:pPr marL="914389" lvl="1" indent="-457200">
              <a:spcAft>
                <a:spcPts val="1200"/>
              </a:spcAft>
              <a:buFont typeface="+mj-lt"/>
              <a:buAutoNum type="arabicPeriod"/>
            </a:pPr>
            <a:r>
              <a:rPr lang="fr-FR" sz="2000" dirty="0"/>
              <a:t>Nous avons utilisé les statistiques des coopératives communiquées par le ministère pour avoir une idée du chiffre  d’affaires par province</a:t>
            </a:r>
          </a:p>
          <a:p>
            <a:pPr marL="914389" lvl="1" indent="-457200">
              <a:spcAft>
                <a:spcPts val="1200"/>
              </a:spcAft>
              <a:buFont typeface="+mj-lt"/>
              <a:buAutoNum type="arabicPeriod"/>
            </a:pPr>
            <a:r>
              <a:rPr lang="fr-FR" sz="2000" dirty="0"/>
              <a:t>Nous avons retenu l’hypothèse que seule 50% de ces coopératives sont réellement actives. (Hypothèse très prudente)</a:t>
            </a:r>
          </a:p>
          <a:p>
            <a:pPr>
              <a:buFont typeface="Wingdings" panose="05000000000000000000" pitchFamily="2" charset="2"/>
              <a:buChar char="§"/>
            </a:pPr>
            <a:endParaRPr lang="fr-FR" sz="2000" dirty="0"/>
          </a:p>
        </p:txBody>
      </p:sp>
    </p:spTree>
    <p:extLst>
      <p:ext uri="{BB962C8B-B14F-4D97-AF65-F5344CB8AC3E}">
        <p14:creationId xmlns:p14="http://schemas.microsoft.com/office/powerpoint/2010/main" val="273196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Rappel des </a:t>
            </a:r>
            <a:r>
              <a:rPr lang="en-US" sz="2800" dirty="0" err="1">
                <a:solidFill>
                  <a:srgbClr val="76DCE4"/>
                </a:solidFill>
              </a:rPr>
              <a:t>plateformes</a:t>
            </a:r>
            <a:r>
              <a:rPr lang="en-US" sz="2800" dirty="0">
                <a:solidFill>
                  <a:srgbClr val="76DCE4"/>
                </a:solidFill>
              </a:rPr>
              <a:t> </a:t>
            </a:r>
            <a:r>
              <a:rPr lang="en-US" sz="2800" dirty="0" err="1">
                <a:solidFill>
                  <a:srgbClr val="76DCE4"/>
                </a:solidFill>
              </a:rPr>
              <a:t>concernées</a:t>
            </a:r>
            <a:endParaRPr lang="en-US" sz="3600" dirty="0">
              <a:solidFill>
                <a:schemeClr val="accent4"/>
              </a:solidFill>
            </a:endParaRPr>
          </a:p>
        </p:txBody>
      </p:sp>
      <p:sp>
        <p:nvSpPr>
          <p:cNvPr id="18" name="Content Placeholder 2">
            <a:extLst>
              <a:ext uri="{FF2B5EF4-FFF2-40B4-BE49-F238E27FC236}">
                <a16:creationId xmlns:a16="http://schemas.microsoft.com/office/drawing/2014/main" id="{73F699B6-6C07-479B-A3F2-2C98984AF133}"/>
              </a:ext>
            </a:extLst>
          </p:cNvPr>
          <p:cNvSpPr>
            <a:spLocks noGrp="1"/>
          </p:cNvSpPr>
          <p:nvPr>
            <p:ph idx="1"/>
          </p:nvPr>
        </p:nvSpPr>
        <p:spPr>
          <a:xfrm>
            <a:off x="1177566" y="2100849"/>
            <a:ext cx="10515600" cy="485271"/>
          </a:xfrm>
        </p:spPr>
        <p:txBody>
          <a:bodyPr>
            <a:normAutofit/>
          </a:bodyPr>
          <a:lstStyle/>
          <a:p>
            <a:pPr lvl="0" algn="just">
              <a:buFont typeface="Wingdings" panose="05000000000000000000" pitchFamily="2" charset="2"/>
              <a:buChar char="§"/>
            </a:pPr>
            <a:r>
              <a:rPr lang="fr-FR" sz="1400" dirty="0"/>
              <a:t>Après visite des complexes et collecte des avis des professionnels du secteur ainsi que les représentants du ministère de tutelle, nous avons porté une modification sur les plateformes à inclure au démarrage de la SDR.</a:t>
            </a:r>
          </a:p>
          <a:p>
            <a:pPr marL="457189" lvl="1" indent="0">
              <a:buNone/>
            </a:pPr>
            <a:endParaRPr lang="fr-FR" sz="1200" dirty="0"/>
          </a:p>
        </p:txBody>
      </p:sp>
      <p:pic>
        <p:nvPicPr>
          <p:cNvPr id="4" name="Image 3" descr="H1.jpg">
            <a:extLst>
              <a:ext uri="{FF2B5EF4-FFF2-40B4-BE49-F238E27FC236}">
                <a16:creationId xmlns:a16="http://schemas.microsoft.com/office/drawing/2014/main" id="{B0B53DFC-958A-4ACB-B0A1-C6F1361C9167}"/>
              </a:ext>
            </a:extLst>
          </p:cNvPr>
          <p:cNvPicPr>
            <a:picLocks noChangeAspect="1"/>
          </p:cNvPicPr>
          <p:nvPr/>
        </p:nvPicPr>
        <p:blipFill>
          <a:blip r:embed="rId2" cstate="print"/>
          <a:stretch>
            <a:fillRect/>
          </a:stretch>
        </p:blipFill>
        <p:spPr>
          <a:xfrm>
            <a:off x="1718353" y="3382626"/>
            <a:ext cx="2365594" cy="1461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descr="IMG-20180921-WA0007.jpg">
            <a:extLst>
              <a:ext uri="{FF2B5EF4-FFF2-40B4-BE49-F238E27FC236}">
                <a16:creationId xmlns:a16="http://schemas.microsoft.com/office/drawing/2014/main" id="{0CDBF35F-CCA7-4FE4-9B0B-14B08DCB1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555" y="3332231"/>
            <a:ext cx="2438521" cy="1598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3815C128-DD5D-4628-98B9-A69A40215186}"/>
              </a:ext>
            </a:extLst>
          </p:cNvPr>
          <p:cNvSpPr/>
          <p:nvPr/>
        </p:nvSpPr>
        <p:spPr>
          <a:xfrm>
            <a:off x="1177566" y="2739451"/>
            <a:ext cx="1616148" cy="369332"/>
          </a:xfrm>
          <a:prstGeom prst="rect">
            <a:avLst/>
          </a:prstGeom>
        </p:spPr>
        <p:txBody>
          <a:bodyPr wrap="none">
            <a:spAutoFit/>
          </a:bodyPr>
          <a:lstStyle/>
          <a:p>
            <a:pPr fontAlgn="base">
              <a:spcBef>
                <a:spcPct val="0"/>
              </a:spcBef>
              <a:spcAft>
                <a:spcPct val="0"/>
              </a:spcAft>
            </a:pPr>
            <a:r>
              <a:rPr lang="fr-FR" b="1" dirty="0">
                <a:solidFill>
                  <a:srgbClr val="00B0F0"/>
                </a:solidFill>
                <a:latin typeface="Century Gothic"/>
                <a:cs typeface="Century Gothic"/>
              </a:rPr>
              <a:t>AL HOCEIMA</a:t>
            </a:r>
          </a:p>
        </p:txBody>
      </p:sp>
      <p:pic>
        <p:nvPicPr>
          <p:cNvPr id="7170" name="Picture 2" descr="Résultat de recherche d'images pour &quot;check marks&quot;">
            <a:extLst>
              <a:ext uri="{FF2B5EF4-FFF2-40B4-BE49-F238E27FC236}">
                <a16:creationId xmlns:a16="http://schemas.microsoft.com/office/drawing/2014/main" id="{B5EDD82E-EDD4-427F-9BC3-634A3605B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884" y="5035803"/>
            <a:ext cx="935671" cy="6413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ésultat de recherche d'images pour &quot;symbole croix&quot;">
            <a:extLst>
              <a:ext uri="{FF2B5EF4-FFF2-40B4-BE49-F238E27FC236}">
                <a16:creationId xmlns:a16="http://schemas.microsoft.com/office/drawing/2014/main" id="{B2943DBB-6278-4D9A-BBB3-424460044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125" y="4983416"/>
            <a:ext cx="633910" cy="592741"/>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 droite 6">
            <a:extLst>
              <a:ext uri="{FF2B5EF4-FFF2-40B4-BE49-F238E27FC236}">
                <a16:creationId xmlns:a16="http://schemas.microsoft.com/office/drawing/2014/main" id="{9711E7B0-3412-451A-AFC0-DD9D23AAF7C1}"/>
              </a:ext>
            </a:extLst>
          </p:cNvPr>
          <p:cNvSpPr/>
          <p:nvPr/>
        </p:nvSpPr>
        <p:spPr>
          <a:xfrm>
            <a:off x="4190533" y="3905289"/>
            <a:ext cx="443175" cy="234755"/>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D640828-5863-4852-A4F9-DC678C20395B}"/>
              </a:ext>
            </a:extLst>
          </p:cNvPr>
          <p:cNvSpPr/>
          <p:nvPr/>
        </p:nvSpPr>
        <p:spPr>
          <a:xfrm>
            <a:off x="4695295" y="5743562"/>
            <a:ext cx="2434781" cy="381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Ensemble Artisanal Traditionnel</a:t>
            </a:r>
          </a:p>
        </p:txBody>
      </p:sp>
      <p:sp>
        <p:nvSpPr>
          <p:cNvPr id="12" name="Rectangle 11">
            <a:extLst>
              <a:ext uri="{FF2B5EF4-FFF2-40B4-BE49-F238E27FC236}">
                <a16:creationId xmlns:a16="http://schemas.microsoft.com/office/drawing/2014/main" id="{ACCDFD1C-39C2-4BE3-991E-A08DC1C5770E}"/>
              </a:ext>
            </a:extLst>
          </p:cNvPr>
          <p:cNvSpPr/>
          <p:nvPr/>
        </p:nvSpPr>
        <p:spPr>
          <a:xfrm>
            <a:off x="1649166" y="5743562"/>
            <a:ext cx="2434781" cy="38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Espace féminin Innovation et Créativité</a:t>
            </a:r>
          </a:p>
        </p:txBody>
      </p:sp>
      <p:sp>
        <p:nvSpPr>
          <p:cNvPr id="9" name="Rectangle : coins arrondis 8">
            <a:extLst>
              <a:ext uri="{FF2B5EF4-FFF2-40B4-BE49-F238E27FC236}">
                <a16:creationId xmlns:a16="http://schemas.microsoft.com/office/drawing/2014/main" id="{9B846613-7AE5-406F-8895-A4EB47808118}"/>
              </a:ext>
            </a:extLst>
          </p:cNvPr>
          <p:cNvSpPr/>
          <p:nvPr/>
        </p:nvSpPr>
        <p:spPr>
          <a:xfrm>
            <a:off x="7915450" y="2924117"/>
            <a:ext cx="3777716" cy="351595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L’ensemble artisanal présente plusieurs avantages</a:t>
            </a:r>
          </a:p>
          <a:p>
            <a:pPr marL="285750" indent="-285750">
              <a:buFont typeface="Wingdings" panose="05000000000000000000" pitchFamily="2" charset="2"/>
              <a:buChar char="ü"/>
            </a:pPr>
            <a:r>
              <a:rPr lang="fr-FR" dirty="0"/>
              <a:t>Localisation en plein centre ville (place du rif)</a:t>
            </a:r>
          </a:p>
          <a:p>
            <a:pPr marL="285750" indent="-285750">
              <a:buFont typeface="Wingdings" panose="05000000000000000000" pitchFamily="2" charset="2"/>
              <a:buChar char="ü"/>
            </a:pPr>
            <a:r>
              <a:rPr lang="fr-FR" dirty="0"/>
              <a:t>Espace d’artisans sur 2 niveaux</a:t>
            </a:r>
          </a:p>
          <a:p>
            <a:pPr marL="285750" indent="-285750">
              <a:buFont typeface="Wingdings" panose="05000000000000000000" pitchFamily="2" charset="2"/>
              <a:buChar char="ü"/>
            </a:pPr>
            <a:r>
              <a:rPr lang="fr-FR" dirty="0"/>
              <a:t>Complexe actuellement en rénovation pour mise à niveau</a:t>
            </a:r>
          </a:p>
          <a:p>
            <a:pPr marL="285750" indent="-285750">
              <a:buFont typeface="Wingdings" panose="05000000000000000000" pitchFamily="2" charset="2"/>
              <a:buChar char="ü"/>
            </a:pPr>
            <a:r>
              <a:rPr lang="fr-FR" dirty="0"/>
              <a:t>Existence d’une salle d’exposition des produits</a:t>
            </a:r>
          </a:p>
        </p:txBody>
      </p:sp>
    </p:spTree>
    <p:extLst>
      <p:ext uri="{BB962C8B-B14F-4D97-AF65-F5344CB8AC3E}">
        <p14:creationId xmlns:p14="http://schemas.microsoft.com/office/powerpoint/2010/main" val="7415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Rappel des </a:t>
            </a:r>
            <a:r>
              <a:rPr lang="en-US" sz="2800" dirty="0" err="1">
                <a:solidFill>
                  <a:srgbClr val="76DCE4"/>
                </a:solidFill>
              </a:rPr>
              <a:t>plateformes</a:t>
            </a:r>
            <a:r>
              <a:rPr lang="en-US" sz="2800" dirty="0">
                <a:solidFill>
                  <a:srgbClr val="76DCE4"/>
                </a:solidFill>
              </a:rPr>
              <a:t> </a:t>
            </a:r>
            <a:r>
              <a:rPr lang="en-US" sz="2800" dirty="0" err="1">
                <a:solidFill>
                  <a:srgbClr val="76DCE4"/>
                </a:solidFill>
              </a:rPr>
              <a:t>concernées</a:t>
            </a:r>
            <a:r>
              <a:rPr lang="en-US" sz="2800" dirty="0">
                <a:solidFill>
                  <a:srgbClr val="76DCE4"/>
                </a:solidFill>
              </a:rPr>
              <a:t> </a:t>
            </a:r>
            <a:r>
              <a:rPr lang="en-US" sz="3200" dirty="0">
                <a:solidFill>
                  <a:schemeClr val="accent4"/>
                </a:solidFill>
              </a:rPr>
              <a:t>- Suite</a:t>
            </a:r>
            <a:endParaRPr lang="en-US" sz="3600" dirty="0">
              <a:solidFill>
                <a:schemeClr val="accent4"/>
              </a:solidFill>
            </a:endParaRPr>
          </a:p>
        </p:txBody>
      </p:sp>
      <p:pic>
        <p:nvPicPr>
          <p:cNvPr id="15" name="Image 14" descr="C1.jpg">
            <a:extLst>
              <a:ext uri="{FF2B5EF4-FFF2-40B4-BE49-F238E27FC236}">
                <a16:creationId xmlns:a16="http://schemas.microsoft.com/office/drawing/2014/main" id="{93DAACDA-E1CE-4C95-BF93-E877B3F02183}"/>
              </a:ext>
            </a:extLst>
          </p:cNvPr>
          <p:cNvPicPr>
            <a:picLocks noChangeAspect="1"/>
          </p:cNvPicPr>
          <p:nvPr/>
        </p:nvPicPr>
        <p:blipFill>
          <a:blip r:embed="rId2" cstate="print"/>
          <a:stretch>
            <a:fillRect/>
          </a:stretch>
        </p:blipFill>
        <p:spPr>
          <a:xfrm>
            <a:off x="1219342" y="2420888"/>
            <a:ext cx="3024336" cy="164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
            <a:extLst>
              <a:ext uri="{FF2B5EF4-FFF2-40B4-BE49-F238E27FC236}">
                <a16:creationId xmlns:a16="http://schemas.microsoft.com/office/drawing/2014/main" id="{ACA8CD14-E48D-4433-BE10-4D0A2B8F2AD5}"/>
              </a:ext>
            </a:extLst>
          </p:cNvPr>
          <p:cNvSpPr>
            <a:spLocks noChangeArrowheads="1"/>
          </p:cNvSpPr>
          <p:nvPr/>
        </p:nvSpPr>
        <p:spPr bwMode="auto">
          <a:xfrm>
            <a:off x="1165537" y="1931486"/>
            <a:ext cx="483509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400" b="1" dirty="0">
                <a:solidFill>
                  <a:srgbClr val="00B0F0"/>
                </a:solidFill>
                <a:latin typeface="Century Gothic"/>
                <a:cs typeface="Century Gothic"/>
              </a:rPr>
              <a:t>CHEFCHAOUEN &amp; OUAZZANE</a:t>
            </a:r>
          </a:p>
        </p:txBody>
      </p:sp>
      <p:pic>
        <p:nvPicPr>
          <p:cNvPr id="17" name="Image 16" descr="IMG-20180922-WA0008.jpg">
            <a:extLst>
              <a:ext uri="{FF2B5EF4-FFF2-40B4-BE49-F238E27FC236}">
                <a16:creationId xmlns:a16="http://schemas.microsoft.com/office/drawing/2014/main" id="{4223DFC4-0221-443D-B43D-E210E9670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342" y="4738185"/>
            <a:ext cx="3094606" cy="1915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descr="Résultat de recherche d'images pour &quot;PLUS&quot;">
            <a:extLst>
              <a:ext uri="{FF2B5EF4-FFF2-40B4-BE49-F238E27FC236}">
                <a16:creationId xmlns:a16="http://schemas.microsoft.com/office/drawing/2014/main" id="{739CFB52-F966-465F-BD5D-2EC5E8757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587" y="4169013"/>
            <a:ext cx="364639" cy="4616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coins arrondis 18">
            <a:extLst>
              <a:ext uri="{FF2B5EF4-FFF2-40B4-BE49-F238E27FC236}">
                <a16:creationId xmlns:a16="http://schemas.microsoft.com/office/drawing/2014/main" id="{9DAD6F99-D0AA-4AFE-A447-E72311074D07}"/>
              </a:ext>
            </a:extLst>
          </p:cNvPr>
          <p:cNvSpPr/>
          <p:nvPr/>
        </p:nvSpPr>
        <p:spPr>
          <a:xfrm>
            <a:off x="4729074" y="2420888"/>
            <a:ext cx="7085197" cy="351595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Le complexe de la ville de CHEFCHAOUEN est en début de rénovation; son cahier de charges inclura toutes les caractéristiques mentionnées dans le schéma type des plateformes qui seront gérées par la SDR.</a:t>
            </a:r>
          </a:p>
          <a:p>
            <a:endParaRPr lang="fr-FR" dirty="0"/>
          </a:p>
          <a:p>
            <a:r>
              <a:rPr lang="fr-FR" dirty="0"/>
              <a:t>Nous proposons qu’un espace d’exposition soit dédié aux produits du village artisanal de Ouazzane et ce en raison du potentiel de développement de Chefchaouen surtout en matière de tourisme</a:t>
            </a:r>
          </a:p>
        </p:txBody>
      </p:sp>
    </p:spTree>
    <p:extLst>
      <p:ext uri="{BB962C8B-B14F-4D97-AF65-F5344CB8AC3E}">
        <p14:creationId xmlns:p14="http://schemas.microsoft.com/office/powerpoint/2010/main" val="333484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Rappel des </a:t>
            </a:r>
            <a:r>
              <a:rPr lang="en-US" sz="2800" dirty="0" err="1">
                <a:solidFill>
                  <a:srgbClr val="76DCE4"/>
                </a:solidFill>
              </a:rPr>
              <a:t>plateformes</a:t>
            </a:r>
            <a:r>
              <a:rPr lang="en-US" sz="2800" dirty="0">
                <a:solidFill>
                  <a:srgbClr val="76DCE4"/>
                </a:solidFill>
              </a:rPr>
              <a:t> </a:t>
            </a:r>
            <a:r>
              <a:rPr lang="en-US" sz="2800" dirty="0" err="1">
                <a:solidFill>
                  <a:srgbClr val="76DCE4"/>
                </a:solidFill>
              </a:rPr>
              <a:t>concernées</a:t>
            </a:r>
            <a:r>
              <a:rPr lang="en-US" sz="3600" dirty="0">
                <a:solidFill>
                  <a:schemeClr val="accent4"/>
                </a:solidFill>
              </a:rPr>
              <a:t> - Suite</a:t>
            </a:r>
          </a:p>
        </p:txBody>
      </p:sp>
      <p:sp>
        <p:nvSpPr>
          <p:cNvPr id="3" name="Rectangle 2">
            <a:extLst>
              <a:ext uri="{FF2B5EF4-FFF2-40B4-BE49-F238E27FC236}">
                <a16:creationId xmlns:a16="http://schemas.microsoft.com/office/drawing/2014/main" id="{3815C128-DD5D-4628-98B9-A69A40215186}"/>
              </a:ext>
            </a:extLst>
          </p:cNvPr>
          <p:cNvSpPr/>
          <p:nvPr/>
        </p:nvSpPr>
        <p:spPr>
          <a:xfrm>
            <a:off x="5240599" y="2860913"/>
            <a:ext cx="1090363" cy="369332"/>
          </a:xfrm>
          <a:prstGeom prst="rect">
            <a:avLst/>
          </a:prstGeom>
        </p:spPr>
        <p:txBody>
          <a:bodyPr wrap="none">
            <a:spAutoFit/>
          </a:bodyPr>
          <a:lstStyle/>
          <a:p>
            <a:pPr fontAlgn="base">
              <a:spcBef>
                <a:spcPct val="0"/>
              </a:spcBef>
              <a:spcAft>
                <a:spcPct val="0"/>
              </a:spcAft>
            </a:pPr>
            <a:r>
              <a:rPr lang="fr-FR" b="1" dirty="0">
                <a:solidFill>
                  <a:srgbClr val="00B0F0"/>
                </a:solidFill>
                <a:latin typeface="Century Gothic"/>
                <a:cs typeface="Century Gothic"/>
              </a:rPr>
              <a:t>ASSILAH</a:t>
            </a:r>
          </a:p>
        </p:txBody>
      </p:sp>
      <p:pic>
        <p:nvPicPr>
          <p:cNvPr id="7170" name="Picture 2" descr="Résultat de recherche d'images pour &quot;check marks&quot;">
            <a:extLst>
              <a:ext uri="{FF2B5EF4-FFF2-40B4-BE49-F238E27FC236}">
                <a16:creationId xmlns:a16="http://schemas.microsoft.com/office/drawing/2014/main" id="{B5EDD82E-EDD4-427F-9BC3-634A3605B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884" y="5035803"/>
            <a:ext cx="935671" cy="6413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ésultat de recherche d'images pour &quot;symbole croix&quot;">
            <a:extLst>
              <a:ext uri="{FF2B5EF4-FFF2-40B4-BE49-F238E27FC236}">
                <a16:creationId xmlns:a16="http://schemas.microsoft.com/office/drawing/2014/main" id="{B2943DBB-6278-4D9A-BBB3-424460044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125" y="4983416"/>
            <a:ext cx="633910" cy="592741"/>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 droite 6">
            <a:extLst>
              <a:ext uri="{FF2B5EF4-FFF2-40B4-BE49-F238E27FC236}">
                <a16:creationId xmlns:a16="http://schemas.microsoft.com/office/drawing/2014/main" id="{9711E7B0-3412-451A-AFC0-DD9D23AAF7C1}"/>
              </a:ext>
            </a:extLst>
          </p:cNvPr>
          <p:cNvSpPr/>
          <p:nvPr/>
        </p:nvSpPr>
        <p:spPr>
          <a:xfrm>
            <a:off x="4190533" y="3905289"/>
            <a:ext cx="443175" cy="234755"/>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D640828-5863-4852-A4F9-DC678C20395B}"/>
              </a:ext>
            </a:extLst>
          </p:cNvPr>
          <p:cNvSpPr/>
          <p:nvPr/>
        </p:nvSpPr>
        <p:spPr>
          <a:xfrm>
            <a:off x="4695295" y="5743562"/>
            <a:ext cx="2434781" cy="381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Complexe intégré d’artisanat</a:t>
            </a:r>
          </a:p>
        </p:txBody>
      </p:sp>
      <p:sp>
        <p:nvSpPr>
          <p:cNvPr id="12" name="Rectangle 11">
            <a:extLst>
              <a:ext uri="{FF2B5EF4-FFF2-40B4-BE49-F238E27FC236}">
                <a16:creationId xmlns:a16="http://schemas.microsoft.com/office/drawing/2014/main" id="{ACCDFD1C-39C2-4BE3-991E-A08DC1C5770E}"/>
              </a:ext>
            </a:extLst>
          </p:cNvPr>
          <p:cNvSpPr/>
          <p:nvPr/>
        </p:nvSpPr>
        <p:spPr>
          <a:xfrm>
            <a:off x="1649166" y="5743562"/>
            <a:ext cx="2434781" cy="38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Village des artisans</a:t>
            </a:r>
          </a:p>
        </p:txBody>
      </p:sp>
      <p:sp>
        <p:nvSpPr>
          <p:cNvPr id="9" name="Rectangle : coins arrondis 8">
            <a:extLst>
              <a:ext uri="{FF2B5EF4-FFF2-40B4-BE49-F238E27FC236}">
                <a16:creationId xmlns:a16="http://schemas.microsoft.com/office/drawing/2014/main" id="{9B846613-7AE5-406F-8895-A4EB47808118}"/>
              </a:ext>
            </a:extLst>
          </p:cNvPr>
          <p:cNvSpPr/>
          <p:nvPr/>
        </p:nvSpPr>
        <p:spPr>
          <a:xfrm>
            <a:off x="7566151" y="2924117"/>
            <a:ext cx="4127015" cy="351595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Il s’agit d’un complexe intégré se composant de </a:t>
            </a:r>
          </a:p>
          <a:p>
            <a:pPr marL="285750" indent="-285750">
              <a:buFont typeface="Wingdings" panose="05000000000000000000" pitchFamily="2" charset="2"/>
              <a:buChar char="ü"/>
            </a:pPr>
            <a:r>
              <a:rPr lang="fr-FR" sz="1600" dirty="0"/>
              <a:t>11 Ateliers professionnels ;</a:t>
            </a:r>
          </a:p>
          <a:p>
            <a:pPr marL="285750" indent="-285750">
              <a:buFont typeface="Wingdings" panose="05000000000000000000" pitchFamily="2" charset="2"/>
              <a:buChar char="ü"/>
            </a:pPr>
            <a:r>
              <a:rPr lang="fr-FR" sz="1600" dirty="0"/>
              <a:t>Salle d’exposition</a:t>
            </a:r>
          </a:p>
          <a:p>
            <a:pPr marL="285750" indent="-285750">
              <a:buFont typeface="Wingdings" panose="05000000000000000000" pitchFamily="2" charset="2"/>
              <a:buChar char="ü"/>
            </a:pPr>
            <a:r>
              <a:rPr lang="fr-FR" sz="1600" dirty="0"/>
              <a:t>3 Salles pour la formation professionnelle</a:t>
            </a:r>
          </a:p>
          <a:p>
            <a:pPr marL="285750" indent="-285750">
              <a:buFont typeface="Wingdings" panose="05000000000000000000" pitchFamily="2" charset="2"/>
              <a:buChar char="ü"/>
            </a:pPr>
            <a:r>
              <a:rPr lang="fr-FR" sz="1600" dirty="0"/>
              <a:t>2 salles de réunion</a:t>
            </a:r>
          </a:p>
          <a:p>
            <a:pPr marL="285750" indent="-285750">
              <a:buFont typeface="Wingdings" panose="05000000000000000000" pitchFamily="2" charset="2"/>
              <a:buChar char="ü"/>
            </a:pPr>
            <a:r>
              <a:rPr lang="fr-FR" sz="1600" dirty="0"/>
              <a:t>Espace dédié à l’administration</a:t>
            </a:r>
          </a:p>
          <a:p>
            <a:endParaRPr lang="fr-FR" sz="1600" dirty="0"/>
          </a:p>
          <a:p>
            <a:r>
              <a:rPr lang="fr-FR" sz="1600" dirty="0"/>
              <a:t>Le complexe bénéficie aussi du potentiel de la ville et de son développement autant que nouvelle destination touristique pour les locaux en sus des étrangers. </a:t>
            </a:r>
            <a:endParaRPr lang="fr-FR" dirty="0"/>
          </a:p>
        </p:txBody>
      </p:sp>
      <p:sp>
        <p:nvSpPr>
          <p:cNvPr id="13" name="Rectangle 12">
            <a:extLst>
              <a:ext uri="{FF2B5EF4-FFF2-40B4-BE49-F238E27FC236}">
                <a16:creationId xmlns:a16="http://schemas.microsoft.com/office/drawing/2014/main" id="{8111EEC0-E230-461B-9B5D-1166DF743F6F}"/>
              </a:ext>
            </a:extLst>
          </p:cNvPr>
          <p:cNvSpPr/>
          <p:nvPr/>
        </p:nvSpPr>
        <p:spPr>
          <a:xfrm>
            <a:off x="2259296" y="2860913"/>
            <a:ext cx="1340432" cy="369332"/>
          </a:xfrm>
          <a:prstGeom prst="rect">
            <a:avLst/>
          </a:prstGeom>
        </p:spPr>
        <p:txBody>
          <a:bodyPr wrap="none">
            <a:spAutoFit/>
          </a:bodyPr>
          <a:lstStyle/>
          <a:p>
            <a:pPr fontAlgn="base">
              <a:spcBef>
                <a:spcPct val="0"/>
              </a:spcBef>
              <a:spcAft>
                <a:spcPct val="0"/>
              </a:spcAft>
            </a:pPr>
            <a:r>
              <a:rPr lang="fr-FR" b="1" dirty="0">
                <a:solidFill>
                  <a:srgbClr val="00B0F0"/>
                </a:solidFill>
                <a:latin typeface="Century Gothic"/>
                <a:cs typeface="Century Gothic"/>
              </a:rPr>
              <a:t>IMZOUREN</a:t>
            </a:r>
          </a:p>
        </p:txBody>
      </p:sp>
      <p:pic>
        <p:nvPicPr>
          <p:cNvPr id="14" name="Image 13" descr="H3.jpg">
            <a:extLst>
              <a:ext uri="{FF2B5EF4-FFF2-40B4-BE49-F238E27FC236}">
                <a16:creationId xmlns:a16="http://schemas.microsoft.com/office/drawing/2014/main" id="{652A4289-249B-4149-AF2E-C286BB2981BA}"/>
              </a:ext>
            </a:extLst>
          </p:cNvPr>
          <p:cNvPicPr>
            <a:picLocks noChangeAspect="1"/>
          </p:cNvPicPr>
          <p:nvPr/>
        </p:nvPicPr>
        <p:blipFill>
          <a:blip r:embed="rId4" cstate="print"/>
          <a:stretch>
            <a:fillRect/>
          </a:stretch>
        </p:blipFill>
        <p:spPr>
          <a:xfrm>
            <a:off x="1514650" y="3230246"/>
            <a:ext cx="2644962" cy="1689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8" name="Picture 2" descr="Résultat de recherche d'images pour &quot;complexe intégré d’artisanat à Assilah&quot;">
            <a:extLst>
              <a:ext uri="{FF2B5EF4-FFF2-40B4-BE49-F238E27FC236}">
                <a16:creationId xmlns:a16="http://schemas.microsoft.com/office/drawing/2014/main" id="{2A6F2CF8-42F7-492F-82B7-05E62D816C5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804524" y="3230245"/>
            <a:ext cx="2434782" cy="179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72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Rappel des </a:t>
            </a:r>
            <a:r>
              <a:rPr lang="en-US" sz="2800" dirty="0" err="1">
                <a:solidFill>
                  <a:srgbClr val="76DCE4"/>
                </a:solidFill>
              </a:rPr>
              <a:t>plateformes</a:t>
            </a:r>
            <a:r>
              <a:rPr lang="en-US" sz="2800" dirty="0">
                <a:solidFill>
                  <a:srgbClr val="76DCE4"/>
                </a:solidFill>
              </a:rPr>
              <a:t> </a:t>
            </a:r>
            <a:r>
              <a:rPr lang="en-US" sz="2800" dirty="0" err="1">
                <a:solidFill>
                  <a:srgbClr val="76DCE4"/>
                </a:solidFill>
              </a:rPr>
              <a:t>concernées</a:t>
            </a:r>
            <a:r>
              <a:rPr lang="en-US" sz="3600" dirty="0">
                <a:solidFill>
                  <a:schemeClr val="accent4"/>
                </a:solidFill>
              </a:rPr>
              <a:t> - Suite</a:t>
            </a:r>
          </a:p>
        </p:txBody>
      </p:sp>
      <p:pic>
        <p:nvPicPr>
          <p:cNvPr id="7170" name="Picture 2" descr="Résultat de recherche d'images pour &quot;check marks&quot;">
            <a:extLst>
              <a:ext uri="{FF2B5EF4-FFF2-40B4-BE49-F238E27FC236}">
                <a16:creationId xmlns:a16="http://schemas.microsoft.com/office/drawing/2014/main" id="{B5EDD82E-EDD4-427F-9BC3-634A3605B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884" y="5035803"/>
            <a:ext cx="935671" cy="6413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ésultat de recherche d'images pour &quot;symbole croix&quot;">
            <a:extLst>
              <a:ext uri="{FF2B5EF4-FFF2-40B4-BE49-F238E27FC236}">
                <a16:creationId xmlns:a16="http://schemas.microsoft.com/office/drawing/2014/main" id="{B2943DBB-6278-4D9A-BBB3-424460044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125" y="4983416"/>
            <a:ext cx="633910" cy="592741"/>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 droite 6">
            <a:extLst>
              <a:ext uri="{FF2B5EF4-FFF2-40B4-BE49-F238E27FC236}">
                <a16:creationId xmlns:a16="http://schemas.microsoft.com/office/drawing/2014/main" id="{9711E7B0-3412-451A-AFC0-DD9D23AAF7C1}"/>
              </a:ext>
            </a:extLst>
          </p:cNvPr>
          <p:cNvSpPr/>
          <p:nvPr/>
        </p:nvSpPr>
        <p:spPr>
          <a:xfrm>
            <a:off x="4190533" y="3905289"/>
            <a:ext cx="443175" cy="234755"/>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D640828-5863-4852-A4F9-DC678C20395B}"/>
              </a:ext>
            </a:extLst>
          </p:cNvPr>
          <p:cNvSpPr/>
          <p:nvPr/>
        </p:nvSpPr>
        <p:spPr>
          <a:xfrm>
            <a:off x="4695295" y="5743562"/>
            <a:ext cx="2434781" cy="381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Complexe intégré route de Tanger</a:t>
            </a:r>
          </a:p>
        </p:txBody>
      </p:sp>
      <p:sp>
        <p:nvSpPr>
          <p:cNvPr id="12" name="Rectangle 11">
            <a:extLst>
              <a:ext uri="{FF2B5EF4-FFF2-40B4-BE49-F238E27FC236}">
                <a16:creationId xmlns:a16="http://schemas.microsoft.com/office/drawing/2014/main" id="{ACCDFD1C-39C2-4BE3-991E-A08DC1C5770E}"/>
              </a:ext>
            </a:extLst>
          </p:cNvPr>
          <p:cNvSpPr/>
          <p:nvPr/>
        </p:nvSpPr>
        <p:spPr>
          <a:xfrm>
            <a:off x="1649166" y="5743562"/>
            <a:ext cx="2434781" cy="38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Dar Sanaa</a:t>
            </a:r>
          </a:p>
        </p:txBody>
      </p:sp>
      <p:sp>
        <p:nvSpPr>
          <p:cNvPr id="9" name="Rectangle : coins arrondis 8">
            <a:extLst>
              <a:ext uri="{FF2B5EF4-FFF2-40B4-BE49-F238E27FC236}">
                <a16:creationId xmlns:a16="http://schemas.microsoft.com/office/drawing/2014/main" id="{9B846613-7AE5-406F-8895-A4EB47808118}"/>
              </a:ext>
            </a:extLst>
          </p:cNvPr>
          <p:cNvSpPr/>
          <p:nvPr/>
        </p:nvSpPr>
        <p:spPr>
          <a:xfrm>
            <a:off x="7566151" y="2750213"/>
            <a:ext cx="4127015" cy="351595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Le nouveau complexe dispose de l’infrastructure nécessaire à la création d’une plateforme artisanat. En sus du fait qu’il n’est pas encore opérationnel. Il englobe:</a:t>
            </a:r>
          </a:p>
          <a:p>
            <a:pPr marL="285750" indent="-285750">
              <a:buFont typeface="Wingdings" panose="05000000000000000000" pitchFamily="2" charset="2"/>
              <a:buChar char="ü"/>
            </a:pPr>
            <a:r>
              <a:rPr lang="fr-FR" sz="1600" dirty="0"/>
              <a:t>Des espaces dédiés aux artisans</a:t>
            </a:r>
          </a:p>
          <a:p>
            <a:pPr marL="285750" indent="-285750">
              <a:buFont typeface="Wingdings" panose="05000000000000000000" pitchFamily="2" charset="2"/>
              <a:buChar char="ü"/>
            </a:pPr>
            <a:r>
              <a:rPr lang="fr-FR" sz="1600" dirty="0"/>
              <a:t>Salles de formation</a:t>
            </a:r>
          </a:p>
          <a:p>
            <a:pPr marL="285750" indent="-285750">
              <a:buFont typeface="Wingdings" panose="05000000000000000000" pitchFamily="2" charset="2"/>
              <a:buChar char="ü"/>
            </a:pPr>
            <a:r>
              <a:rPr lang="fr-FR" sz="1600" dirty="0"/>
              <a:t>Salle d’exposition</a:t>
            </a:r>
          </a:p>
          <a:p>
            <a:pPr marL="285750" indent="-285750">
              <a:buFont typeface="Wingdings" panose="05000000000000000000" pitchFamily="2" charset="2"/>
              <a:buChar char="ü"/>
            </a:pPr>
            <a:r>
              <a:rPr lang="fr-FR" sz="1600" dirty="0"/>
              <a:t>Salle informatique</a:t>
            </a:r>
          </a:p>
          <a:p>
            <a:pPr marL="285750" indent="-285750">
              <a:buFont typeface="Wingdings" panose="05000000000000000000" pitchFamily="2" charset="2"/>
              <a:buChar char="ü"/>
            </a:pPr>
            <a:r>
              <a:rPr lang="fr-FR" sz="1600" dirty="0"/>
              <a:t>Espace administrations</a:t>
            </a:r>
          </a:p>
          <a:p>
            <a:pPr marL="285750" indent="-285750">
              <a:buFont typeface="Wingdings" panose="05000000000000000000" pitchFamily="2" charset="2"/>
              <a:buChar char="ü"/>
            </a:pPr>
            <a:r>
              <a:rPr lang="fr-FR" sz="1600" dirty="0"/>
              <a:t>Une large espace de parking</a:t>
            </a:r>
            <a:endParaRPr lang="fr-FR" dirty="0"/>
          </a:p>
        </p:txBody>
      </p:sp>
      <p:sp>
        <p:nvSpPr>
          <p:cNvPr id="13" name="Rectangle 12">
            <a:extLst>
              <a:ext uri="{FF2B5EF4-FFF2-40B4-BE49-F238E27FC236}">
                <a16:creationId xmlns:a16="http://schemas.microsoft.com/office/drawing/2014/main" id="{8111EEC0-E230-461B-9B5D-1166DF743F6F}"/>
              </a:ext>
            </a:extLst>
          </p:cNvPr>
          <p:cNvSpPr/>
          <p:nvPr/>
        </p:nvSpPr>
        <p:spPr>
          <a:xfrm>
            <a:off x="1328067" y="2190420"/>
            <a:ext cx="1181734" cy="369332"/>
          </a:xfrm>
          <a:prstGeom prst="rect">
            <a:avLst/>
          </a:prstGeom>
        </p:spPr>
        <p:txBody>
          <a:bodyPr wrap="none">
            <a:spAutoFit/>
          </a:bodyPr>
          <a:lstStyle/>
          <a:p>
            <a:pPr fontAlgn="base">
              <a:spcBef>
                <a:spcPct val="0"/>
              </a:spcBef>
              <a:spcAft>
                <a:spcPct val="0"/>
              </a:spcAft>
            </a:pPr>
            <a:r>
              <a:rPr lang="fr-FR" b="1" dirty="0">
                <a:solidFill>
                  <a:srgbClr val="00B0F0"/>
                </a:solidFill>
                <a:latin typeface="Century Gothic"/>
                <a:cs typeface="Century Gothic"/>
              </a:rPr>
              <a:t>TETOUAN</a:t>
            </a:r>
          </a:p>
        </p:txBody>
      </p:sp>
      <p:pic>
        <p:nvPicPr>
          <p:cNvPr id="15" name="Image 14">
            <a:extLst>
              <a:ext uri="{FF2B5EF4-FFF2-40B4-BE49-F238E27FC236}">
                <a16:creationId xmlns:a16="http://schemas.microsoft.com/office/drawing/2014/main" id="{0C18E42E-D50C-4600-8E39-B615E2DC43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268" y="3163936"/>
            <a:ext cx="2587680" cy="1757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2" name="Picture 2" descr="Résultat de recherche d'images pour &quot;photo non disponible&quot;">
            <a:extLst>
              <a:ext uri="{FF2B5EF4-FFF2-40B4-BE49-F238E27FC236}">
                <a16:creationId xmlns:a16="http://schemas.microsoft.com/office/drawing/2014/main" id="{B94A0C8D-1D34-4345-AD86-C44DF6A79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405" y="3119057"/>
            <a:ext cx="2434781" cy="196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0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normAutofit/>
          </a:bodyPr>
          <a:lstStyle/>
          <a:p>
            <a:r>
              <a:rPr lang="en-US" sz="3600" dirty="0">
                <a:solidFill>
                  <a:srgbClr val="76DCE4"/>
                </a:solidFill>
              </a:rPr>
              <a:t>Rappel du contexte:</a:t>
            </a:r>
            <a:endParaRPr lang="en-US" sz="2000" dirty="0">
              <a:solidFill>
                <a:srgbClr val="76DCE4"/>
              </a:solidFill>
            </a:endParaRP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normAutofit/>
          </a:bodyPr>
          <a:lstStyle/>
          <a:p>
            <a:r>
              <a:rPr lang="fr-FR" sz="1400" dirty="0"/>
              <a:t>Cette</a:t>
            </a:r>
            <a:r>
              <a:rPr lang="en-US" sz="1400" dirty="0"/>
              <a:t> Etude s’inscrit dans </a:t>
            </a:r>
            <a:r>
              <a:rPr lang="en-US" sz="1400" dirty="0" err="1"/>
              <a:t>une</a:t>
            </a:r>
            <a:r>
              <a:rPr lang="en-US" sz="1400" dirty="0"/>
              <a:t> </a:t>
            </a:r>
            <a:r>
              <a:rPr lang="en-US" sz="1400" dirty="0" err="1"/>
              <a:t>continuité</a:t>
            </a:r>
            <a:r>
              <a:rPr lang="en-US" sz="1400" dirty="0"/>
              <a:t> des Etudes </a:t>
            </a:r>
            <a:r>
              <a:rPr lang="en-US" sz="1400" dirty="0" err="1"/>
              <a:t>réalisées</a:t>
            </a:r>
            <a:r>
              <a:rPr lang="en-US" sz="1400" dirty="0"/>
              <a:t> par la </a:t>
            </a:r>
            <a:r>
              <a:rPr lang="en-US" sz="1400" dirty="0" err="1"/>
              <a:t>région</a:t>
            </a:r>
            <a:r>
              <a:rPr lang="en-US" sz="1400" dirty="0"/>
              <a:t> de </a:t>
            </a:r>
            <a:r>
              <a:rPr lang="en-US" sz="1400" dirty="0" err="1"/>
              <a:t>Tanger</a:t>
            </a:r>
            <a:r>
              <a:rPr lang="en-US" sz="1400" dirty="0"/>
              <a:t> - </a:t>
            </a:r>
            <a:r>
              <a:rPr lang="en-US" sz="1400" dirty="0" err="1"/>
              <a:t>Tétouan</a:t>
            </a:r>
            <a:r>
              <a:rPr lang="en-US" sz="1400" dirty="0"/>
              <a:t> - Al </a:t>
            </a:r>
            <a:r>
              <a:rPr lang="en-US" sz="1400" dirty="0" err="1"/>
              <a:t>Hoceima</a:t>
            </a:r>
            <a:r>
              <a:rPr lang="en-US" sz="1400" dirty="0"/>
              <a:t> dans </a:t>
            </a:r>
            <a:r>
              <a:rPr lang="en-US" sz="1400" dirty="0" err="1"/>
              <a:t>l’optique</a:t>
            </a:r>
            <a:r>
              <a:rPr lang="en-US" sz="1400" dirty="0"/>
              <a:t> de </a:t>
            </a:r>
            <a:r>
              <a:rPr lang="en-US" sz="1400" dirty="0" err="1"/>
              <a:t>promouvoir</a:t>
            </a:r>
            <a:r>
              <a:rPr lang="en-US" sz="1400" dirty="0"/>
              <a:t> le </a:t>
            </a:r>
            <a:r>
              <a:rPr lang="en-US" sz="1400" dirty="0" err="1"/>
              <a:t>secteur</a:t>
            </a:r>
            <a:r>
              <a:rPr lang="en-US" sz="1400" dirty="0"/>
              <a:t> de </a:t>
            </a:r>
            <a:r>
              <a:rPr lang="en-US" sz="1400" dirty="0" err="1"/>
              <a:t>l’artisanat</a:t>
            </a:r>
            <a:r>
              <a:rPr lang="en-US" sz="1400" dirty="0"/>
              <a:t> et encourager </a:t>
            </a:r>
            <a:r>
              <a:rPr lang="en-US" sz="1400" dirty="0" err="1"/>
              <a:t>l’économie</a:t>
            </a:r>
            <a:r>
              <a:rPr lang="en-US" sz="1400" dirty="0"/>
              <a:t> </a:t>
            </a:r>
            <a:r>
              <a:rPr lang="en-US" sz="1400" dirty="0" err="1"/>
              <a:t>sociale</a:t>
            </a:r>
            <a:r>
              <a:rPr lang="en-US" sz="1400" dirty="0"/>
              <a:t> à travers la </a:t>
            </a:r>
            <a:r>
              <a:rPr lang="en-US" sz="1400" dirty="0" err="1"/>
              <a:t>modernisation</a:t>
            </a:r>
            <a:r>
              <a:rPr lang="en-US" sz="1400" dirty="0"/>
              <a:t> et la structuration des </a:t>
            </a:r>
            <a:r>
              <a:rPr lang="en-US" sz="1400" dirty="0" err="1"/>
              <a:t>activités</a:t>
            </a:r>
            <a:r>
              <a:rPr lang="en-US" sz="1400" dirty="0"/>
              <a:t> des </a:t>
            </a:r>
            <a:r>
              <a:rPr lang="en-US" sz="1400" dirty="0" err="1"/>
              <a:t>coopératives</a:t>
            </a:r>
            <a:r>
              <a:rPr lang="en-US" sz="1400" dirty="0"/>
              <a:t> de la </a:t>
            </a:r>
            <a:r>
              <a:rPr lang="en-US" sz="1400" dirty="0" err="1"/>
              <a:t>région</a:t>
            </a:r>
            <a:r>
              <a:rPr lang="en-US" sz="1400" dirty="0"/>
              <a:t> tout métier </a:t>
            </a:r>
            <a:r>
              <a:rPr lang="en-US" sz="1400" dirty="0" err="1"/>
              <a:t>confondu</a:t>
            </a:r>
            <a:r>
              <a:rPr lang="en-US" sz="1400" dirty="0"/>
              <a:t> dans le cadre de la SDR.</a:t>
            </a:r>
            <a:endParaRPr lang="fr-FR" sz="1400" dirty="0"/>
          </a:p>
          <a:p>
            <a:r>
              <a:rPr lang="en-US" sz="1400" dirty="0" err="1"/>
              <a:t>L’étude</a:t>
            </a:r>
            <a:r>
              <a:rPr lang="en-US" sz="1400" dirty="0"/>
              <a:t> a pour </a:t>
            </a:r>
            <a:r>
              <a:rPr lang="en-US" sz="1400" dirty="0" err="1"/>
              <a:t>objectif</a:t>
            </a:r>
            <a:r>
              <a:rPr lang="en-US" sz="1400" dirty="0"/>
              <a:t> de </a:t>
            </a:r>
            <a:r>
              <a:rPr lang="en-US" sz="1400" dirty="0" err="1"/>
              <a:t>s’assurer</a:t>
            </a:r>
            <a:r>
              <a:rPr lang="en-US" sz="1400" dirty="0"/>
              <a:t> de la </a:t>
            </a:r>
            <a:r>
              <a:rPr lang="en-US" sz="1400" dirty="0" err="1"/>
              <a:t>viabilité</a:t>
            </a:r>
            <a:r>
              <a:rPr lang="en-US" sz="1400" dirty="0"/>
              <a:t> financière de la SDR à </a:t>
            </a:r>
            <a:r>
              <a:rPr lang="en-US" sz="1400" dirty="0" err="1"/>
              <a:t>créer</a:t>
            </a:r>
            <a:r>
              <a:rPr lang="en-US" sz="1400" dirty="0"/>
              <a:t> ainsi que de </a:t>
            </a:r>
            <a:r>
              <a:rPr lang="en-US" sz="1400" dirty="0" err="1"/>
              <a:t>sa</a:t>
            </a:r>
            <a:r>
              <a:rPr lang="en-US" sz="1400" dirty="0"/>
              <a:t> </a:t>
            </a:r>
            <a:r>
              <a:rPr lang="en-US" sz="1400" dirty="0" err="1"/>
              <a:t>capacité</a:t>
            </a:r>
            <a:r>
              <a:rPr lang="en-US" sz="1400" dirty="0"/>
              <a:t> à </a:t>
            </a:r>
            <a:r>
              <a:rPr lang="en-US" sz="1400" dirty="0" err="1"/>
              <a:t>gérer</a:t>
            </a:r>
            <a:r>
              <a:rPr lang="en-US" sz="1400" dirty="0"/>
              <a:t> les </a:t>
            </a:r>
            <a:r>
              <a:rPr lang="en-US" sz="1400" dirty="0" err="1"/>
              <a:t>plateformes</a:t>
            </a:r>
            <a:r>
              <a:rPr lang="en-US" sz="1400" dirty="0"/>
              <a:t> qui </a:t>
            </a:r>
            <a:r>
              <a:rPr lang="en-US" sz="1400" dirty="0" err="1"/>
              <a:t>seront</a:t>
            </a:r>
            <a:r>
              <a:rPr lang="en-US" sz="1400" dirty="0"/>
              <a:t> </a:t>
            </a:r>
            <a:r>
              <a:rPr lang="en-US" sz="1400" dirty="0" err="1"/>
              <a:t>déployées</a:t>
            </a:r>
            <a:r>
              <a:rPr lang="en-US" sz="1400" dirty="0"/>
              <a:t> à travers la </a:t>
            </a:r>
            <a:r>
              <a:rPr lang="en-US" sz="1400" dirty="0" err="1"/>
              <a:t>région</a:t>
            </a:r>
            <a:r>
              <a:rPr lang="en-US" sz="1400" dirty="0"/>
              <a:t>. Le </a:t>
            </a:r>
            <a:r>
              <a:rPr lang="en-US" sz="1400" dirty="0" err="1"/>
              <a:t>résultat</a:t>
            </a:r>
            <a:r>
              <a:rPr lang="en-US" sz="1400" dirty="0"/>
              <a:t> des travaux </a:t>
            </a:r>
            <a:r>
              <a:rPr lang="en-US" sz="1400" dirty="0" err="1"/>
              <a:t>réalisés</a:t>
            </a:r>
            <a:r>
              <a:rPr lang="en-US" sz="1400" dirty="0"/>
              <a:t> </a:t>
            </a:r>
            <a:r>
              <a:rPr lang="en-US" sz="1400" dirty="0" err="1"/>
              <a:t>seront</a:t>
            </a:r>
            <a:r>
              <a:rPr lang="en-US" sz="1400" dirty="0"/>
              <a:t> </a:t>
            </a:r>
            <a:r>
              <a:rPr lang="en-US" sz="1400" dirty="0" err="1"/>
              <a:t>matérialisés</a:t>
            </a:r>
            <a:r>
              <a:rPr lang="en-US" sz="1400" dirty="0"/>
              <a:t> par les </a:t>
            </a:r>
            <a:r>
              <a:rPr lang="en-US" sz="1400" dirty="0" err="1"/>
              <a:t>livrables</a:t>
            </a:r>
            <a:r>
              <a:rPr lang="en-US" sz="1400" dirty="0"/>
              <a:t> </a:t>
            </a:r>
            <a:r>
              <a:rPr lang="en-US" sz="1400" dirty="0" err="1"/>
              <a:t>suivants</a:t>
            </a:r>
            <a:r>
              <a:rPr lang="en-US" sz="1400" dirty="0"/>
              <a:t> :</a:t>
            </a:r>
            <a:endParaRPr lang="fr-FR" sz="1400" dirty="0"/>
          </a:p>
          <a:p>
            <a:pPr lvl="0"/>
            <a:r>
              <a:rPr lang="fr-FR" sz="1400" dirty="0"/>
              <a:t>Présentation du plan d’affaires avec 3 scénarii basés  sur les informations collectées à la suite des réunions avec les différents acteurs. </a:t>
            </a:r>
          </a:p>
          <a:p>
            <a:pPr lvl="0"/>
            <a:r>
              <a:rPr lang="fr-FR" sz="1400" dirty="0"/>
              <a:t>Synthèse de l’étude de faisabilité incluant les points suivants :</a:t>
            </a:r>
          </a:p>
          <a:p>
            <a:pPr lvl="1"/>
            <a:r>
              <a:rPr lang="fr-FR" sz="1400" dirty="0"/>
              <a:t>Identification des moyens financiers et humains nécessaires à la création et à la gestion de la SDR;</a:t>
            </a:r>
          </a:p>
          <a:p>
            <a:pPr lvl="1"/>
            <a:r>
              <a:rPr lang="fr-FR" sz="1400" dirty="0"/>
              <a:t>Proposition d’un modèle juridique de la SDR et son tour de table;</a:t>
            </a:r>
          </a:p>
          <a:p>
            <a:pPr lvl="1"/>
            <a:r>
              <a:rPr lang="fr-FR" sz="1400" dirty="0"/>
              <a:t>Proposition d’un modèle de gouvernance avec une mise en évidence des obligations de chaque instance de pilotage et ou décision.</a:t>
            </a:r>
          </a:p>
          <a:p>
            <a:pPr lvl="0"/>
            <a:r>
              <a:rPr lang="fr-FR" sz="1400" dirty="0"/>
              <a:t>Business Plan sur 5 ans avec un détail des indicateurs de profitabilité.</a:t>
            </a:r>
          </a:p>
          <a:p>
            <a:pPr lvl="0"/>
            <a:r>
              <a:rPr lang="fr-FR" sz="1400" dirty="0"/>
              <a:t>Conclusions et recommandation sur la viabilité financière du projet SDR.</a:t>
            </a:r>
          </a:p>
          <a:p>
            <a:pPr marL="0" indent="0">
              <a:buNone/>
            </a:pPr>
            <a:endParaRPr lang="en-US" sz="1400" dirty="0"/>
          </a:p>
        </p:txBody>
      </p:sp>
    </p:spTree>
    <p:extLst>
      <p:ext uri="{BB962C8B-B14F-4D97-AF65-F5344CB8AC3E}">
        <p14:creationId xmlns:p14="http://schemas.microsoft.com/office/powerpoint/2010/main" val="1113868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Chiffre</a:t>
            </a:r>
            <a:r>
              <a:rPr lang="en-US" sz="2800" dirty="0">
                <a:solidFill>
                  <a:srgbClr val="76DCE4"/>
                </a:solidFill>
              </a:rPr>
              <a:t> </a:t>
            </a:r>
            <a:r>
              <a:rPr lang="en-US" sz="2800" dirty="0" err="1">
                <a:solidFill>
                  <a:srgbClr val="76DCE4"/>
                </a:solidFill>
              </a:rPr>
              <a:t>d’affaires</a:t>
            </a:r>
            <a:r>
              <a:rPr lang="en-US" sz="2800" dirty="0">
                <a:solidFill>
                  <a:srgbClr val="76DCE4"/>
                </a:solidFill>
              </a:rPr>
              <a:t>: </a:t>
            </a:r>
            <a:r>
              <a:rPr lang="en-US" sz="2800" dirty="0" err="1">
                <a:solidFill>
                  <a:schemeClr val="accent4">
                    <a:lumMod val="60000"/>
                    <a:lumOff val="40000"/>
                  </a:schemeClr>
                </a:solidFill>
              </a:rPr>
              <a:t>Pistes</a:t>
            </a:r>
            <a:r>
              <a:rPr lang="en-US" sz="2800" dirty="0">
                <a:solidFill>
                  <a:schemeClr val="accent4">
                    <a:lumMod val="60000"/>
                    <a:lumOff val="40000"/>
                  </a:schemeClr>
                </a:solidFill>
              </a:rPr>
              <a:t> de </a:t>
            </a:r>
            <a:r>
              <a:rPr lang="en-US" sz="2800" dirty="0" err="1">
                <a:solidFill>
                  <a:schemeClr val="accent4">
                    <a:lumMod val="60000"/>
                    <a:lumOff val="40000"/>
                  </a:schemeClr>
                </a:solidFill>
              </a:rPr>
              <a:t>développement</a:t>
            </a:r>
            <a:r>
              <a:rPr lang="en-US" sz="2800" dirty="0">
                <a:solidFill>
                  <a:schemeClr val="accent4">
                    <a:lumMod val="60000"/>
                    <a:lumOff val="40000"/>
                  </a:schemeClr>
                </a:solidFill>
              </a:rPr>
              <a:t> du </a:t>
            </a:r>
            <a:r>
              <a:rPr lang="en-US" sz="2800" dirty="0" err="1">
                <a:solidFill>
                  <a:schemeClr val="accent4">
                    <a:lumMod val="60000"/>
                    <a:lumOff val="40000"/>
                  </a:schemeClr>
                </a:solidFill>
              </a:rPr>
              <a:t>chiffre</a:t>
            </a:r>
            <a:r>
              <a:rPr lang="en-US" sz="2800" dirty="0">
                <a:solidFill>
                  <a:schemeClr val="accent4">
                    <a:lumMod val="60000"/>
                    <a:lumOff val="40000"/>
                  </a:schemeClr>
                </a:solidFill>
              </a:rPr>
              <a:t> </a:t>
            </a:r>
            <a:r>
              <a:rPr lang="en-US" sz="2800" dirty="0" err="1">
                <a:solidFill>
                  <a:schemeClr val="accent4">
                    <a:lumMod val="60000"/>
                    <a:lumOff val="40000"/>
                  </a:schemeClr>
                </a:solidFill>
              </a:rPr>
              <a:t>d’affaires</a:t>
            </a:r>
            <a:r>
              <a:rPr lang="en-US" sz="2800" dirty="0">
                <a:solidFill>
                  <a:schemeClr val="accent4">
                    <a:lumMod val="60000"/>
                    <a:lumOff val="40000"/>
                  </a:schemeClr>
                </a:solidFill>
              </a:rPr>
              <a:t> </a:t>
            </a:r>
            <a:r>
              <a:rPr lang="en-US" sz="3200" dirty="0">
                <a:solidFill>
                  <a:schemeClr val="accent4">
                    <a:lumMod val="60000"/>
                    <a:lumOff val="40000"/>
                  </a:schemeClr>
                </a:solidFill>
              </a:rPr>
              <a:t> </a:t>
            </a:r>
            <a:endParaRPr lang="en-US" sz="3600" dirty="0">
              <a:solidFill>
                <a:schemeClr val="accent4">
                  <a:lumMod val="60000"/>
                  <a:lumOff val="40000"/>
                </a:schemeClr>
              </a:solidFill>
            </a:endParaRPr>
          </a:p>
        </p:txBody>
      </p:sp>
      <p:sp>
        <p:nvSpPr>
          <p:cNvPr id="7" name="Ellipse 6">
            <a:extLst>
              <a:ext uri="{FF2B5EF4-FFF2-40B4-BE49-F238E27FC236}">
                <a16:creationId xmlns:a16="http://schemas.microsoft.com/office/drawing/2014/main" id="{FAEE6996-F764-4181-BEBA-D8232041A3D7}"/>
              </a:ext>
            </a:extLst>
          </p:cNvPr>
          <p:cNvSpPr/>
          <p:nvPr/>
        </p:nvSpPr>
        <p:spPr>
          <a:xfrm>
            <a:off x="5801187" y="3676267"/>
            <a:ext cx="1588957" cy="135567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Chiffre d’affaires SDR</a:t>
            </a:r>
          </a:p>
        </p:txBody>
      </p:sp>
      <p:sp>
        <p:nvSpPr>
          <p:cNvPr id="32" name="Étoile : 10 branches 31">
            <a:extLst>
              <a:ext uri="{FF2B5EF4-FFF2-40B4-BE49-F238E27FC236}">
                <a16:creationId xmlns:a16="http://schemas.microsoft.com/office/drawing/2014/main" id="{62CBFC86-9CAD-4C94-86F4-ECF678D861D8}"/>
              </a:ext>
            </a:extLst>
          </p:cNvPr>
          <p:cNvSpPr/>
          <p:nvPr/>
        </p:nvSpPr>
        <p:spPr>
          <a:xfrm>
            <a:off x="3556935" y="4743619"/>
            <a:ext cx="1931032" cy="1612979"/>
          </a:xfrm>
          <a:prstGeom prst="star1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Produits des artisans individuels</a:t>
            </a:r>
          </a:p>
        </p:txBody>
      </p:sp>
      <p:sp>
        <p:nvSpPr>
          <p:cNvPr id="33" name="Étoile : 10 branches 32">
            <a:extLst>
              <a:ext uri="{FF2B5EF4-FFF2-40B4-BE49-F238E27FC236}">
                <a16:creationId xmlns:a16="http://schemas.microsoft.com/office/drawing/2014/main" id="{09EF1D1F-4D88-4FDA-A3DC-0FFD579CF79B}"/>
              </a:ext>
            </a:extLst>
          </p:cNvPr>
          <p:cNvSpPr/>
          <p:nvPr/>
        </p:nvSpPr>
        <p:spPr>
          <a:xfrm>
            <a:off x="5096408" y="1801134"/>
            <a:ext cx="1999184" cy="1818388"/>
          </a:xfrm>
          <a:prstGeom prst="star1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Produits des  coopératives de toute la province au niveau du show room de la plateforme</a:t>
            </a:r>
          </a:p>
        </p:txBody>
      </p:sp>
      <p:sp>
        <p:nvSpPr>
          <p:cNvPr id="34" name="Étoile : 10 branches 33">
            <a:extLst>
              <a:ext uri="{FF2B5EF4-FFF2-40B4-BE49-F238E27FC236}">
                <a16:creationId xmlns:a16="http://schemas.microsoft.com/office/drawing/2014/main" id="{3E552205-85B6-4903-B7F9-9A0316DD367B}"/>
              </a:ext>
            </a:extLst>
          </p:cNvPr>
          <p:cNvSpPr/>
          <p:nvPr/>
        </p:nvSpPr>
        <p:spPr>
          <a:xfrm>
            <a:off x="3165376" y="3074706"/>
            <a:ext cx="1931032" cy="1612979"/>
          </a:xfrm>
          <a:prstGeom prst="star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Produits fabriqués par les bénéficiaires de la plateforme</a:t>
            </a:r>
          </a:p>
        </p:txBody>
      </p:sp>
      <p:sp>
        <p:nvSpPr>
          <p:cNvPr id="35" name="Étoile : 10 branches 34">
            <a:extLst>
              <a:ext uri="{FF2B5EF4-FFF2-40B4-BE49-F238E27FC236}">
                <a16:creationId xmlns:a16="http://schemas.microsoft.com/office/drawing/2014/main" id="{DDF98901-428E-4F0C-A69D-370E2D5DD744}"/>
              </a:ext>
            </a:extLst>
          </p:cNvPr>
          <p:cNvSpPr/>
          <p:nvPr/>
        </p:nvSpPr>
        <p:spPr>
          <a:xfrm>
            <a:off x="5630149" y="5098386"/>
            <a:ext cx="1931032" cy="1612979"/>
          </a:xfrm>
          <a:prstGeom prst="star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Conventions avec le Ministère du tourisme</a:t>
            </a:r>
          </a:p>
        </p:txBody>
      </p:sp>
      <p:sp>
        <p:nvSpPr>
          <p:cNvPr id="36" name="Étoile : 10 branches 35">
            <a:extLst>
              <a:ext uri="{FF2B5EF4-FFF2-40B4-BE49-F238E27FC236}">
                <a16:creationId xmlns:a16="http://schemas.microsoft.com/office/drawing/2014/main" id="{1D5FEBDF-DA6C-4F19-A8AE-AAC242BFDCA7}"/>
              </a:ext>
            </a:extLst>
          </p:cNvPr>
          <p:cNvSpPr/>
          <p:nvPr/>
        </p:nvSpPr>
        <p:spPr>
          <a:xfrm>
            <a:off x="7561181" y="2295466"/>
            <a:ext cx="1931032" cy="1612979"/>
          </a:xfrm>
          <a:prstGeom prst="star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Organisation des salons &amp; Foires</a:t>
            </a:r>
          </a:p>
        </p:txBody>
      </p:sp>
      <p:sp>
        <p:nvSpPr>
          <p:cNvPr id="37" name="Étoile : 10 branches 36">
            <a:extLst>
              <a:ext uri="{FF2B5EF4-FFF2-40B4-BE49-F238E27FC236}">
                <a16:creationId xmlns:a16="http://schemas.microsoft.com/office/drawing/2014/main" id="{23C41A78-01B6-4D9D-A3E7-E296068624FE}"/>
              </a:ext>
            </a:extLst>
          </p:cNvPr>
          <p:cNvSpPr/>
          <p:nvPr/>
        </p:nvSpPr>
        <p:spPr>
          <a:xfrm>
            <a:off x="7952740" y="4377855"/>
            <a:ext cx="1931032" cy="1612979"/>
          </a:xfrm>
          <a:prstGeom prst="star1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E-commerce</a:t>
            </a:r>
          </a:p>
        </p:txBody>
      </p:sp>
    </p:spTree>
    <p:extLst>
      <p:ext uri="{BB962C8B-B14F-4D97-AF65-F5344CB8AC3E}">
        <p14:creationId xmlns:p14="http://schemas.microsoft.com/office/powerpoint/2010/main" val="1572772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a:solidFill>
                  <a:srgbClr val="76DCE4"/>
                </a:solidFill>
              </a:rPr>
              <a:t>Diversifications du </a:t>
            </a:r>
            <a:r>
              <a:rPr lang="en-US" sz="2800" dirty="0" err="1">
                <a:solidFill>
                  <a:srgbClr val="76DCE4"/>
                </a:solidFill>
              </a:rPr>
              <a:t>chiffre</a:t>
            </a:r>
            <a:r>
              <a:rPr lang="en-US" sz="2800" dirty="0">
                <a:solidFill>
                  <a:srgbClr val="76DCE4"/>
                </a:solidFill>
              </a:rPr>
              <a:t> </a:t>
            </a:r>
            <a:r>
              <a:rPr lang="en-US" sz="2800" dirty="0" err="1">
                <a:solidFill>
                  <a:srgbClr val="76DCE4"/>
                </a:solidFill>
              </a:rPr>
              <a:t>d’affaires</a:t>
            </a:r>
            <a:endParaRPr lang="en-US" sz="2800" dirty="0">
              <a:solidFill>
                <a:srgbClr val="FFC000"/>
              </a:solidFill>
            </a:endParaRPr>
          </a:p>
        </p:txBody>
      </p:sp>
      <p:sp>
        <p:nvSpPr>
          <p:cNvPr id="18" name="Espace réservé du contenu 3">
            <a:extLst>
              <a:ext uri="{FF2B5EF4-FFF2-40B4-BE49-F238E27FC236}">
                <a16:creationId xmlns:a16="http://schemas.microsoft.com/office/drawing/2014/main" id="{2C28F57D-5FE4-4098-9A41-07EB803543A6}"/>
              </a:ext>
            </a:extLst>
          </p:cNvPr>
          <p:cNvSpPr>
            <a:spLocks noGrp="1"/>
          </p:cNvSpPr>
          <p:nvPr>
            <p:ph idx="1"/>
          </p:nvPr>
        </p:nvSpPr>
        <p:spPr>
          <a:xfrm>
            <a:off x="1177566" y="2000562"/>
            <a:ext cx="10515600" cy="4361601"/>
          </a:xfrm>
        </p:spPr>
        <p:txBody>
          <a:bodyPr>
            <a:normAutofit/>
          </a:bodyPr>
          <a:lstStyle/>
          <a:p>
            <a:pPr marL="0" indent="0">
              <a:buNone/>
            </a:pPr>
            <a:r>
              <a:rPr lang="fr-FR" sz="1600" dirty="0">
                <a:latin typeface="Trebuchet MS" panose="020B0603020202020204" pitchFamily="34" charset="0"/>
              </a:rPr>
              <a:t>Etant donné que la problématique majeure des artisans consiste en la commercialisation de leurs produits fabriqués, la SDR à pour ambition de développer et diversifier les moyens de distribution :</a:t>
            </a:r>
          </a:p>
          <a:p>
            <a:pPr marL="0" indent="0">
              <a:buNone/>
            </a:pPr>
            <a:endParaRPr lang="fr-FR" sz="1600" dirty="0">
              <a:latin typeface="Trebuchet MS" panose="020B0603020202020204" pitchFamily="34" charset="0"/>
            </a:endParaRPr>
          </a:p>
          <a:p>
            <a:pPr marL="342900" indent="-342900">
              <a:buFont typeface="+mj-lt"/>
              <a:buAutoNum type="arabicPeriod"/>
            </a:pPr>
            <a:r>
              <a:rPr lang="fr-FR" sz="1600" b="1" dirty="0">
                <a:solidFill>
                  <a:srgbClr val="C00000"/>
                </a:solidFill>
                <a:latin typeface="Trebuchet MS" panose="020B0603020202020204" pitchFamily="34" charset="0"/>
              </a:rPr>
              <a:t>Show room plateforme:</a:t>
            </a:r>
            <a:r>
              <a:rPr lang="fr-FR" sz="1600" dirty="0">
                <a:latin typeface="Trebuchet MS" panose="020B0603020202020204" pitchFamily="34" charset="0"/>
              </a:rPr>
              <a:t> L’espace exposition de la SDR ne se limitera pas seulement aux produits des artisans bénéficiaires des ateliers de production mais s’étendra aussi aux produits de l’ensemble des coopératives de la province et aussi aux artisans individuels qui seront ciblés graduellement.</a:t>
            </a:r>
          </a:p>
          <a:p>
            <a:pPr marL="342900" indent="-342900">
              <a:buFont typeface="+mj-lt"/>
              <a:buAutoNum type="arabicPeriod"/>
            </a:pPr>
            <a:r>
              <a:rPr lang="fr-FR" sz="1600" b="1" dirty="0">
                <a:solidFill>
                  <a:srgbClr val="C00000"/>
                </a:solidFill>
                <a:latin typeface="Trebuchet MS" panose="020B0603020202020204" pitchFamily="34" charset="0"/>
              </a:rPr>
              <a:t>Plateforme électronique:</a:t>
            </a:r>
            <a:r>
              <a:rPr lang="fr-FR" sz="1600" dirty="0">
                <a:latin typeface="Trebuchet MS" panose="020B0603020202020204" pitchFamily="34" charset="0"/>
              </a:rPr>
              <a:t> La SDR table sur la digitalisation pour développer un label régional de l’artisanat et aussi cibler une population connectée qui adoptera ces produits dans leur usage au quotidien.</a:t>
            </a:r>
          </a:p>
          <a:p>
            <a:pPr marL="342900" indent="-342900">
              <a:buFont typeface="+mj-lt"/>
              <a:buAutoNum type="arabicPeriod"/>
            </a:pPr>
            <a:r>
              <a:rPr lang="fr-FR" sz="1600" b="1" dirty="0">
                <a:solidFill>
                  <a:srgbClr val="C00000"/>
                </a:solidFill>
                <a:latin typeface="Trebuchet MS" panose="020B0603020202020204" pitchFamily="34" charset="0"/>
              </a:rPr>
              <a:t>Partenariats:</a:t>
            </a:r>
            <a:r>
              <a:rPr lang="fr-FR" sz="1600" dirty="0">
                <a:latin typeface="Trebuchet MS" panose="020B0603020202020204" pitchFamily="34" charset="0"/>
              </a:rPr>
              <a:t> Des partenariats seront noués avec les acteurs du tourisme afin de mettre en avant les produits d’artisanat qui participeront à l’image de la région vendue aux opérateurs touristiques.</a:t>
            </a:r>
          </a:p>
          <a:p>
            <a:pPr marL="342900" indent="-342900">
              <a:buFont typeface="+mj-lt"/>
              <a:buAutoNum type="arabicPeriod"/>
            </a:pPr>
            <a:r>
              <a:rPr lang="fr-FR" sz="1600" b="1" dirty="0">
                <a:solidFill>
                  <a:srgbClr val="C00000"/>
                </a:solidFill>
                <a:latin typeface="Trebuchet MS" panose="020B0603020202020204" pitchFamily="34" charset="0"/>
              </a:rPr>
              <a:t>Organisation d’événement:</a:t>
            </a:r>
            <a:r>
              <a:rPr lang="fr-FR" sz="1600" dirty="0">
                <a:latin typeface="Trebuchet MS" panose="020B0603020202020204" pitchFamily="34" charset="0"/>
              </a:rPr>
              <a:t> la SDR sera en charge d’organiser les salons et foires de la régions pour la promotion des produits d’artisanat et veillera ainsi à l’intégration de ces évènements dans les calendriers des partenaires et opérateurs touristiques. </a:t>
            </a:r>
          </a:p>
          <a:p>
            <a:pPr marL="0" indent="0">
              <a:buNone/>
            </a:pPr>
            <a:endParaRPr lang="fr-FR" sz="1600" dirty="0">
              <a:latin typeface="Trebuchet MS" panose="020B0603020202020204" pitchFamily="34" charset="0"/>
            </a:endParaRPr>
          </a:p>
        </p:txBody>
      </p:sp>
    </p:spTree>
    <p:extLst>
      <p:ext uri="{BB962C8B-B14F-4D97-AF65-F5344CB8AC3E}">
        <p14:creationId xmlns:p14="http://schemas.microsoft.com/office/powerpoint/2010/main" val="34215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Synthèse</a:t>
            </a:r>
            <a:r>
              <a:rPr lang="en-US" sz="2800" dirty="0">
                <a:solidFill>
                  <a:srgbClr val="76DCE4"/>
                </a:solidFill>
              </a:rPr>
              <a:t> des Scénarii </a:t>
            </a:r>
            <a:r>
              <a:rPr lang="en-US" sz="2800" dirty="0" err="1">
                <a:solidFill>
                  <a:srgbClr val="76DCE4"/>
                </a:solidFill>
              </a:rPr>
              <a:t>Chiffre</a:t>
            </a:r>
            <a:r>
              <a:rPr lang="en-US" sz="2800" dirty="0">
                <a:solidFill>
                  <a:srgbClr val="76DCE4"/>
                </a:solidFill>
              </a:rPr>
              <a:t> d’affaires </a:t>
            </a:r>
            <a:r>
              <a:rPr lang="en-US" sz="3200" dirty="0">
                <a:solidFill>
                  <a:srgbClr val="76DCE4"/>
                </a:solidFill>
              </a:rPr>
              <a:t> </a:t>
            </a:r>
            <a:endParaRPr lang="en-US" sz="3600" dirty="0">
              <a:solidFill>
                <a:schemeClr val="accent4"/>
              </a:solidFill>
            </a:endParaRPr>
          </a:p>
        </p:txBody>
      </p:sp>
      <p:sp>
        <p:nvSpPr>
          <p:cNvPr id="3" name="Rectangle : coins arrondis 2">
            <a:extLst>
              <a:ext uri="{FF2B5EF4-FFF2-40B4-BE49-F238E27FC236}">
                <a16:creationId xmlns:a16="http://schemas.microsoft.com/office/drawing/2014/main" id="{39678EF0-305C-49CC-B966-E5DA5C6C2EB1}"/>
              </a:ext>
            </a:extLst>
          </p:cNvPr>
          <p:cNvSpPr/>
          <p:nvPr/>
        </p:nvSpPr>
        <p:spPr>
          <a:xfrm>
            <a:off x="4335454" y="1979326"/>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Pessimiste</a:t>
            </a:r>
          </a:p>
        </p:txBody>
      </p:sp>
      <p:sp>
        <p:nvSpPr>
          <p:cNvPr id="5" name="Rectangle : coins arrondis 4">
            <a:extLst>
              <a:ext uri="{FF2B5EF4-FFF2-40B4-BE49-F238E27FC236}">
                <a16:creationId xmlns:a16="http://schemas.microsoft.com/office/drawing/2014/main" id="{10FD5E7A-23C3-4449-BC98-84009F6AA4F4}"/>
              </a:ext>
            </a:extLst>
          </p:cNvPr>
          <p:cNvSpPr/>
          <p:nvPr/>
        </p:nvSpPr>
        <p:spPr>
          <a:xfrm>
            <a:off x="6608364" y="1973716"/>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Central</a:t>
            </a:r>
          </a:p>
        </p:txBody>
      </p:sp>
      <p:sp>
        <p:nvSpPr>
          <p:cNvPr id="6" name="Rectangle : coins arrondis 5">
            <a:extLst>
              <a:ext uri="{FF2B5EF4-FFF2-40B4-BE49-F238E27FC236}">
                <a16:creationId xmlns:a16="http://schemas.microsoft.com/office/drawing/2014/main" id="{0E269ED7-748C-4542-8050-62449756E3D9}"/>
              </a:ext>
            </a:extLst>
          </p:cNvPr>
          <p:cNvSpPr/>
          <p:nvPr/>
        </p:nvSpPr>
        <p:spPr>
          <a:xfrm>
            <a:off x="8914932" y="1979327"/>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Optimiste</a:t>
            </a:r>
          </a:p>
        </p:txBody>
      </p:sp>
      <p:sp>
        <p:nvSpPr>
          <p:cNvPr id="4" name="Rectangle : coins arrondis 3">
            <a:extLst>
              <a:ext uri="{FF2B5EF4-FFF2-40B4-BE49-F238E27FC236}">
                <a16:creationId xmlns:a16="http://schemas.microsoft.com/office/drawing/2014/main" id="{C7A0E59D-0161-417E-ABF7-52FF9A3F263E}"/>
              </a:ext>
            </a:extLst>
          </p:cNvPr>
          <p:cNvSpPr/>
          <p:nvPr/>
        </p:nvSpPr>
        <p:spPr>
          <a:xfrm>
            <a:off x="4335454" y="2624417"/>
            <a:ext cx="1968114"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4 sur les 2 premières années et 5 à partir de la 4ème année</a:t>
            </a:r>
          </a:p>
        </p:txBody>
      </p:sp>
      <p:sp>
        <p:nvSpPr>
          <p:cNvPr id="8" name="Rectangle : coins arrondis 7">
            <a:extLst>
              <a:ext uri="{FF2B5EF4-FFF2-40B4-BE49-F238E27FC236}">
                <a16:creationId xmlns:a16="http://schemas.microsoft.com/office/drawing/2014/main" id="{A7C90153-53BF-4913-9C6F-9C682BBD99C7}"/>
              </a:ext>
            </a:extLst>
          </p:cNvPr>
          <p:cNvSpPr/>
          <p:nvPr/>
        </p:nvSpPr>
        <p:spPr>
          <a:xfrm>
            <a:off x="6608364" y="2653442"/>
            <a:ext cx="1968114"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4 sur les 2 premières années et 5 à partir de la 3ème année</a:t>
            </a:r>
          </a:p>
        </p:txBody>
      </p:sp>
      <p:sp>
        <p:nvSpPr>
          <p:cNvPr id="9" name="Rectangle : coins arrondis 8">
            <a:extLst>
              <a:ext uri="{FF2B5EF4-FFF2-40B4-BE49-F238E27FC236}">
                <a16:creationId xmlns:a16="http://schemas.microsoft.com/office/drawing/2014/main" id="{EFD0BEA5-9C7C-4E8E-BF9D-88F337E79EBB}"/>
              </a:ext>
            </a:extLst>
          </p:cNvPr>
          <p:cNvSpPr/>
          <p:nvPr/>
        </p:nvSpPr>
        <p:spPr>
          <a:xfrm>
            <a:off x="8914931" y="2653441"/>
            <a:ext cx="1968114"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Délégation des 5 plateformes à partir de la première année</a:t>
            </a:r>
          </a:p>
        </p:txBody>
      </p:sp>
      <p:sp>
        <p:nvSpPr>
          <p:cNvPr id="10" name="Rectangle : coins arrondis 9">
            <a:extLst>
              <a:ext uri="{FF2B5EF4-FFF2-40B4-BE49-F238E27FC236}">
                <a16:creationId xmlns:a16="http://schemas.microsoft.com/office/drawing/2014/main" id="{C908800D-023E-4426-91A3-30B26EED90C5}"/>
              </a:ext>
            </a:extLst>
          </p:cNvPr>
          <p:cNvSpPr/>
          <p:nvPr/>
        </p:nvSpPr>
        <p:spPr>
          <a:xfrm>
            <a:off x="1217330" y="2624416"/>
            <a:ext cx="2813328" cy="6128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Plateformes déléguées</a:t>
            </a:r>
          </a:p>
        </p:txBody>
      </p:sp>
      <p:sp>
        <p:nvSpPr>
          <p:cNvPr id="11" name="Rectangle : coins arrondis 10">
            <a:extLst>
              <a:ext uri="{FF2B5EF4-FFF2-40B4-BE49-F238E27FC236}">
                <a16:creationId xmlns:a16="http://schemas.microsoft.com/office/drawing/2014/main" id="{09FF9B21-6817-4893-9919-34F85DDD8306}"/>
              </a:ext>
            </a:extLst>
          </p:cNvPr>
          <p:cNvSpPr/>
          <p:nvPr/>
        </p:nvSpPr>
        <p:spPr>
          <a:xfrm>
            <a:off x="4335454" y="3335168"/>
            <a:ext cx="1968114"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X</a:t>
            </a:r>
            <a:endParaRPr lang="fr-FR" dirty="0">
              <a:solidFill>
                <a:schemeClr val="tx1">
                  <a:lumMod val="85000"/>
                  <a:lumOff val="15000"/>
                </a:schemeClr>
              </a:solidFill>
            </a:endParaRPr>
          </a:p>
        </p:txBody>
      </p:sp>
      <p:sp>
        <p:nvSpPr>
          <p:cNvPr id="12" name="Rectangle : coins arrondis 11">
            <a:extLst>
              <a:ext uri="{FF2B5EF4-FFF2-40B4-BE49-F238E27FC236}">
                <a16:creationId xmlns:a16="http://schemas.microsoft.com/office/drawing/2014/main" id="{FC36A3E5-12D6-4F08-8ABE-C78ED8A7B305}"/>
              </a:ext>
            </a:extLst>
          </p:cNvPr>
          <p:cNvSpPr/>
          <p:nvPr/>
        </p:nvSpPr>
        <p:spPr>
          <a:xfrm>
            <a:off x="6608364" y="3364193"/>
            <a:ext cx="1968114"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13" name="Rectangle : coins arrondis 12">
            <a:extLst>
              <a:ext uri="{FF2B5EF4-FFF2-40B4-BE49-F238E27FC236}">
                <a16:creationId xmlns:a16="http://schemas.microsoft.com/office/drawing/2014/main" id="{34AD7B45-6F80-4594-B00E-614806987D25}"/>
              </a:ext>
            </a:extLst>
          </p:cNvPr>
          <p:cNvSpPr/>
          <p:nvPr/>
        </p:nvSpPr>
        <p:spPr>
          <a:xfrm>
            <a:off x="8914931" y="3364192"/>
            <a:ext cx="1968114"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14" name="Rectangle : coins arrondis 13">
            <a:extLst>
              <a:ext uri="{FF2B5EF4-FFF2-40B4-BE49-F238E27FC236}">
                <a16:creationId xmlns:a16="http://schemas.microsoft.com/office/drawing/2014/main" id="{D399EFC4-EE5C-4A51-8DD3-37C77B8E4720}"/>
              </a:ext>
            </a:extLst>
          </p:cNvPr>
          <p:cNvSpPr/>
          <p:nvPr/>
        </p:nvSpPr>
        <p:spPr>
          <a:xfrm>
            <a:off x="1217330" y="3335167"/>
            <a:ext cx="2813328"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Commercialisation des produits des bénéficiaires de la plateforme  &amp; des coopératives de la province</a:t>
            </a:r>
          </a:p>
        </p:txBody>
      </p:sp>
      <p:sp>
        <p:nvSpPr>
          <p:cNvPr id="15" name="Rectangle : coins arrondis 14">
            <a:extLst>
              <a:ext uri="{FF2B5EF4-FFF2-40B4-BE49-F238E27FC236}">
                <a16:creationId xmlns:a16="http://schemas.microsoft.com/office/drawing/2014/main" id="{0DF273B9-C1A3-47EC-B4DC-8D1C5EC5D375}"/>
              </a:ext>
            </a:extLst>
          </p:cNvPr>
          <p:cNvSpPr/>
          <p:nvPr/>
        </p:nvSpPr>
        <p:spPr>
          <a:xfrm>
            <a:off x="4336391" y="4031720"/>
            <a:ext cx="1968114" cy="61287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16" name="Rectangle : coins arrondis 15">
            <a:extLst>
              <a:ext uri="{FF2B5EF4-FFF2-40B4-BE49-F238E27FC236}">
                <a16:creationId xmlns:a16="http://schemas.microsoft.com/office/drawing/2014/main" id="{F9EFABA5-3CDA-428A-9558-F800BB10FBD0}"/>
              </a:ext>
            </a:extLst>
          </p:cNvPr>
          <p:cNvSpPr/>
          <p:nvPr/>
        </p:nvSpPr>
        <p:spPr>
          <a:xfrm>
            <a:off x="6609301" y="4060745"/>
            <a:ext cx="1968114" cy="61287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X</a:t>
            </a:r>
          </a:p>
        </p:txBody>
      </p:sp>
      <p:sp>
        <p:nvSpPr>
          <p:cNvPr id="17" name="Rectangle : coins arrondis 16">
            <a:extLst>
              <a:ext uri="{FF2B5EF4-FFF2-40B4-BE49-F238E27FC236}">
                <a16:creationId xmlns:a16="http://schemas.microsoft.com/office/drawing/2014/main" id="{02FA26B4-BAE0-4223-A961-2BA77C1F5846}"/>
              </a:ext>
            </a:extLst>
          </p:cNvPr>
          <p:cNvSpPr/>
          <p:nvPr/>
        </p:nvSpPr>
        <p:spPr>
          <a:xfrm>
            <a:off x="8915868" y="4060744"/>
            <a:ext cx="1968114" cy="61287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19" name="Rectangle : coins arrondis 18">
            <a:extLst>
              <a:ext uri="{FF2B5EF4-FFF2-40B4-BE49-F238E27FC236}">
                <a16:creationId xmlns:a16="http://schemas.microsoft.com/office/drawing/2014/main" id="{884B5309-2C53-47B2-AD87-ACB8C61C3E47}"/>
              </a:ext>
            </a:extLst>
          </p:cNvPr>
          <p:cNvSpPr/>
          <p:nvPr/>
        </p:nvSpPr>
        <p:spPr>
          <a:xfrm>
            <a:off x="1218267" y="4031719"/>
            <a:ext cx="2813328" cy="61287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Commercialisation des produits des artisans individuels dans les espaces d’exposition</a:t>
            </a:r>
          </a:p>
        </p:txBody>
      </p:sp>
      <p:sp>
        <p:nvSpPr>
          <p:cNvPr id="20" name="Rectangle : coins arrondis 19">
            <a:extLst>
              <a:ext uri="{FF2B5EF4-FFF2-40B4-BE49-F238E27FC236}">
                <a16:creationId xmlns:a16="http://schemas.microsoft.com/office/drawing/2014/main" id="{3F34BBF8-5CB7-4AD5-AFAD-2027F3ECB395}"/>
              </a:ext>
            </a:extLst>
          </p:cNvPr>
          <p:cNvSpPr/>
          <p:nvPr/>
        </p:nvSpPr>
        <p:spPr>
          <a:xfrm>
            <a:off x="4331711" y="4728274"/>
            <a:ext cx="1968114" cy="61287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21" name="Rectangle : coins arrondis 20">
            <a:extLst>
              <a:ext uri="{FF2B5EF4-FFF2-40B4-BE49-F238E27FC236}">
                <a16:creationId xmlns:a16="http://schemas.microsoft.com/office/drawing/2014/main" id="{B393FBE0-FAA1-4FBD-8F3F-1F5F54AEF77B}"/>
              </a:ext>
            </a:extLst>
          </p:cNvPr>
          <p:cNvSpPr/>
          <p:nvPr/>
        </p:nvSpPr>
        <p:spPr>
          <a:xfrm>
            <a:off x="6604621" y="4757299"/>
            <a:ext cx="1968114" cy="61287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p>
        </p:txBody>
      </p:sp>
      <p:sp>
        <p:nvSpPr>
          <p:cNvPr id="22" name="Rectangle : coins arrondis 21">
            <a:extLst>
              <a:ext uri="{FF2B5EF4-FFF2-40B4-BE49-F238E27FC236}">
                <a16:creationId xmlns:a16="http://schemas.microsoft.com/office/drawing/2014/main" id="{1D07D4E1-F1DC-4A98-82F7-14D0F6D0DE5F}"/>
              </a:ext>
            </a:extLst>
          </p:cNvPr>
          <p:cNvSpPr/>
          <p:nvPr/>
        </p:nvSpPr>
        <p:spPr>
          <a:xfrm>
            <a:off x="8911188" y="4757298"/>
            <a:ext cx="1968114" cy="61287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23" name="Rectangle : coins arrondis 22">
            <a:extLst>
              <a:ext uri="{FF2B5EF4-FFF2-40B4-BE49-F238E27FC236}">
                <a16:creationId xmlns:a16="http://schemas.microsoft.com/office/drawing/2014/main" id="{6E103573-C8ED-420D-809C-E90C4B461D55}"/>
              </a:ext>
            </a:extLst>
          </p:cNvPr>
          <p:cNvSpPr/>
          <p:nvPr/>
        </p:nvSpPr>
        <p:spPr>
          <a:xfrm>
            <a:off x="1213587" y="4728273"/>
            <a:ext cx="2813328" cy="61287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Partenariat avec le ministère du tourisme</a:t>
            </a:r>
          </a:p>
        </p:txBody>
      </p:sp>
      <p:sp>
        <p:nvSpPr>
          <p:cNvPr id="24" name="Rectangle : coins arrondis 23">
            <a:extLst>
              <a:ext uri="{FF2B5EF4-FFF2-40B4-BE49-F238E27FC236}">
                <a16:creationId xmlns:a16="http://schemas.microsoft.com/office/drawing/2014/main" id="{BD575274-1FD3-4BE8-A43C-DABEB9BE9B2C}"/>
              </a:ext>
            </a:extLst>
          </p:cNvPr>
          <p:cNvSpPr/>
          <p:nvPr/>
        </p:nvSpPr>
        <p:spPr>
          <a:xfrm>
            <a:off x="4338255" y="5436045"/>
            <a:ext cx="1968114" cy="6128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25" name="Rectangle : coins arrondis 24">
            <a:extLst>
              <a:ext uri="{FF2B5EF4-FFF2-40B4-BE49-F238E27FC236}">
                <a16:creationId xmlns:a16="http://schemas.microsoft.com/office/drawing/2014/main" id="{DE0EA484-5DD7-4159-9E84-A6806B2D9F01}"/>
              </a:ext>
            </a:extLst>
          </p:cNvPr>
          <p:cNvSpPr/>
          <p:nvPr/>
        </p:nvSpPr>
        <p:spPr>
          <a:xfrm>
            <a:off x="6611165" y="5465070"/>
            <a:ext cx="1968114" cy="6128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p>
        </p:txBody>
      </p:sp>
      <p:sp>
        <p:nvSpPr>
          <p:cNvPr id="26" name="Rectangle : coins arrondis 25">
            <a:extLst>
              <a:ext uri="{FF2B5EF4-FFF2-40B4-BE49-F238E27FC236}">
                <a16:creationId xmlns:a16="http://schemas.microsoft.com/office/drawing/2014/main" id="{71E7855A-2BB0-4A2E-9A0B-E34F386D34C9}"/>
              </a:ext>
            </a:extLst>
          </p:cNvPr>
          <p:cNvSpPr/>
          <p:nvPr/>
        </p:nvSpPr>
        <p:spPr>
          <a:xfrm>
            <a:off x="8917732" y="5465069"/>
            <a:ext cx="1968114" cy="6128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27" name="Rectangle : coins arrondis 26">
            <a:extLst>
              <a:ext uri="{FF2B5EF4-FFF2-40B4-BE49-F238E27FC236}">
                <a16:creationId xmlns:a16="http://schemas.microsoft.com/office/drawing/2014/main" id="{5778F835-394C-4E2A-AA8A-2395BA84AEA4}"/>
              </a:ext>
            </a:extLst>
          </p:cNvPr>
          <p:cNvSpPr/>
          <p:nvPr/>
        </p:nvSpPr>
        <p:spPr>
          <a:xfrm>
            <a:off x="1220131" y="5436044"/>
            <a:ext cx="2813328" cy="6128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Commercialisation des produits à travers les plateformes numériques</a:t>
            </a:r>
          </a:p>
        </p:txBody>
      </p:sp>
      <p:sp>
        <p:nvSpPr>
          <p:cNvPr id="28" name="Rectangle : coins arrondis 27">
            <a:extLst>
              <a:ext uri="{FF2B5EF4-FFF2-40B4-BE49-F238E27FC236}">
                <a16:creationId xmlns:a16="http://schemas.microsoft.com/office/drawing/2014/main" id="{10E3BDFA-3313-4356-9E87-7FE8046A71BE}"/>
              </a:ext>
            </a:extLst>
          </p:cNvPr>
          <p:cNvSpPr/>
          <p:nvPr/>
        </p:nvSpPr>
        <p:spPr>
          <a:xfrm>
            <a:off x="4327970" y="6188697"/>
            <a:ext cx="1968114" cy="61287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29" name="Rectangle : coins arrondis 28">
            <a:extLst>
              <a:ext uri="{FF2B5EF4-FFF2-40B4-BE49-F238E27FC236}">
                <a16:creationId xmlns:a16="http://schemas.microsoft.com/office/drawing/2014/main" id="{4E6C0D4B-07A8-445B-B729-1E6B55BBAFD7}"/>
              </a:ext>
            </a:extLst>
          </p:cNvPr>
          <p:cNvSpPr/>
          <p:nvPr/>
        </p:nvSpPr>
        <p:spPr>
          <a:xfrm>
            <a:off x="6600880" y="6217722"/>
            <a:ext cx="1968114" cy="61287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30" name="Rectangle : coins arrondis 29">
            <a:extLst>
              <a:ext uri="{FF2B5EF4-FFF2-40B4-BE49-F238E27FC236}">
                <a16:creationId xmlns:a16="http://schemas.microsoft.com/office/drawing/2014/main" id="{93FADE33-AF07-4BDD-A90D-316AACC7331A}"/>
              </a:ext>
            </a:extLst>
          </p:cNvPr>
          <p:cNvSpPr/>
          <p:nvPr/>
        </p:nvSpPr>
        <p:spPr>
          <a:xfrm>
            <a:off x="8907447" y="6217721"/>
            <a:ext cx="1968114" cy="61287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85000"/>
                    <a:lumOff val="15000"/>
                  </a:schemeClr>
                </a:solidFill>
              </a:rPr>
              <a:t>X</a:t>
            </a:r>
            <a:endParaRPr lang="fr-FR" dirty="0">
              <a:solidFill>
                <a:schemeClr val="tx1">
                  <a:lumMod val="85000"/>
                  <a:lumOff val="15000"/>
                </a:schemeClr>
              </a:solidFill>
            </a:endParaRPr>
          </a:p>
        </p:txBody>
      </p:sp>
      <p:sp>
        <p:nvSpPr>
          <p:cNvPr id="31" name="Rectangle : coins arrondis 30">
            <a:extLst>
              <a:ext uri="{FF2B5EF4-FFF2-40B4-BE49-F238E27FC236}">
                <a16:creationId xmlns:a16="http://schemas.microsoft.com/office/drawing/2014/main" id="{B3B0F74F-6085-4754-BA85-6C593F5232DB}"/>
              </a:ext>
            </a:extLst>
          </p:cNvPr>
          <p:cNvSpPr/>
          <p:nvPr/>
        </p:nvSpPr>
        <p:spPr>
          <a:xfrm>
            <a:off x="1209846" y="6188696"/>
            <a:ext cx="2813328" cy="61287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Organisation des salons et foires</a:t>
            </a:r>
          </a:p>
        </p:txBody>
      </p:sp>
    </p:spTree>
    <p:extLst>
      <p:ext uri="{BB962C8B-B14F-4D97-AF65-F5344CB8AC3E}">
        <p14:creationId xmlns:p14="http://schemas.microsoft.com/office/powerpoint/2010/main" val="145667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Synthèse</a:t>
            </a:r>
            <a:r>
              <a:rPr lang="en-US" sz="2800" dirty="0">
                <a:solidFill>
                  <a:srgbClr val="76DCE4"/>
                </a:solidFill>
              </a:rPr>
              <a:t> des Scénarii </a:t>
            </a:r>
            <a:r>
              <a:rPr lang="en-US" sz="2800" dirty="0" err="1">
                <a:solidFill>
                  <a:srgbClr val="76DCE4"/>
                </a:solidFill>
              </a:rPr>
              <a:t>Chiffre</a:t>
            </a:r>
            <a:r>
              <a:rPr lang="en-US" sz="2800" dirty="0">
                <a:solidFill>
                  <a:srgbClr val="76DCE4"/>
                </a:solidFill>
              </a:rPr>
              <a:t> d’affaires </a:t>
            </a:r>
            <a:r>
              <a:rPr lang="en-US" sz="3200" dirty="0">
                <a:solidFill>
                  <a:srgbClr val="76DCE4"/>
                </a:solidFill>
              </a:rPr>
              <a:t> </a:t>
            </a:r>
            <a:endParaRPr lang="en-US" sz="3600" dirty="0">
              <a:solidFill>
                <a:schemeClr val="accent4"/>
              </a:solidFill>
            </a:endParaRPr>
          </a:p>
        </p:txBody>
      </p:sp>
      <p:sp>
        <p:nvSpPr>
          <p:cNvPr id="3" name="Rectangle : coins arrondis 2">
            <a:extLst>
              <a:ext uri="{FF2B5EF4-FFF2-40B4-BE49-F238E27FC236}">
                <a16:creationId xmlns:a16="http://schemas.microsoft.com/office/drawing/2014/main" id="{39678EF0-305C-49CC-B966-E5DA5C6C2EB1}"/>
              </a:ext>
            </a:extLst>
          </p:cNvPr>
          <p:cNvSpPr/>
          <p:nvPr/>
        </p:nvSpPr>
        <p:spPr>
          <a:xfrm>
            <a:off x="4335454" y="1979326"/>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Pessimiste</a:t>
            </a:r>
          </a:p>
        </p:txBody>
      </p:sp>
      <p:sp>
        <p:nvSpPr>
          <p:cNvPr id="5" name="Rectangle : coins arrondis 4">
            <a:extLst>
              <a:ext uri="{FF2B5EF4-FFF2-40B4-BE49-F238E27FC236}">
                <a16:creationId xmlns:a16="http://schemas.microsoft.com/office/drawing/2014/main" id="{10FD5E7A-23C3-4449-BC98-84009F6AA4F4}"/>
              </a:ext>
            </a:extLst>
          </p:cNvPr>
          <p:cNvSpPr/>
          <p:nvPr/>
        </p:nvSpPr>
        <p:spPr>
          <a:xfrm>
            <a:off x="6608364" y="1973716"/>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Central</a:t>
            </a:r>
          </a:p>
        </p:txBody>
      </p:sp>
      <p:sp>
        <p:nvSpPr>
          <p:cNvPr id="6" name="Rectangle : coins arrondis 5">
            <a:extLst>
              <a:ext uri="{FF2B5EF4-FFF2-40B4-BE49-F238E27FC236}">
                <a16:creationId xmlns:a16="http://schemas.microsoft.com/office/drawing/2014/main" id="{0E269ED7-748C-4542-8050-62449756E3D9}"/>
              </a:ext>
            </a:extLst>
          </p:cNvPr>
          <p:cNvSpPr/>
          <p:nvPr/>
        </p:nvSpPr>
        <p:spPr>
          <a:xfrm>
            <a:off x="8914932" y="1979327"/>
            <a:ext cx="1968114" cy="521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Optimiste</a:t>
            </a:r>
          </a:p>
        </p:txBody>
      </p:sp>
      <p:sp>
        <p:nvSpPr>
          <p:cNvPr id="4" name="Rectangle : coins arrondis 3">
            <a:extLst>
              <a:ext uri="{FF2B5EF4-FFF2-40B4-BE49-F238E27FC236}">
                <a16:creationId xmlns:a16="http://schemas.microsoft.com/office/drawing/2014/main" id="{C7A0E59D-0161-417E-ABF7-52FF9A3F263E}"/>
              </a:ext>
            </a:extLst>
          </p:cNvPr>
          <p:cNvSpPr/>
          <p:nvPr/>
        </p:nvSpPr>
        <p:spPr>
          <a:xfrm>
            <a:off x="4335454" y="2624417"/>
            <a:ext cx="1968114" cy="144204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Année 1 </a:t>
            </a:r>
            <a:r>
              <a:rPr lang="fr-FR" sz="1200" b="1" dirty="0">
                <a:solidFill>
                  <a:schemeClr val="tx1">
                    <a:lumMod val="85000"/>
                    <a:lumOff val="15000"/>
                  </a:schemeClr>
                </a:solidFill>
              </a:rPr>
              <a:t>14 MDH</a:t>
            </a:r>
          </a:p>
          <a:p>
            <a:pPr algn="ctr"/>
            <a:r>
              <a:rPr lang="fr-FR" sz="1200" dirty="0">
                <a:solidFill>
                  <a:schemeClr val="tx1">
                    <a:lumMod val="85000"/>
                    <a:lumOff val="15000"/>
                  </a:schemeClr>
                </a:solidFill>
              </a:rPr>
              <a:t>Année 5 </a:t>
            </a:r>
            <a:r>
              <a:rPr lang="fr-FR" sz="1200" b="1" dirty="0">
                <a:solidFill>
                  <a:schemeClr val="tx1">
                    <a:lumMod val="85000"/>
                    <a:lumOff val="15000"/>
                  </a:schemeClr>
                </a:solidFill>
              </a:rPr>
              <a:t>47 MDH</a:t>
            </a:r>
          </a:p>
        </p:txBody>
      </p:sp>
      <p:sp>
        <p:nvSpPr>
          <p:cNvPr id="8" name="Rectangle : coins arrondis 7">
            <a:extLst>
              <a:ext uri="{FF2B5EF4-FFF2-40B4-BE49-F238E27FC236}">
                <a16:creationId xmlns:a16="http://schemas.microsoft.com/office/drawing/2014/main" id="{A7C90153-53BF-4913-9C6F-9C682BBD99C7}"/>
              </a:ext>
            </a:extLst>
          </p:cNvPr>
          <p:cNvSpPr/>
          <p:nvPr/>
        </p:nvSpPr>
        <p:spPr>
          <a:xfrm>
            <a:off x="6608364" y="2653442"/>
            <a:ext cx="1968114" cy="144204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Année 1 </a:t>
            </a:r>
            <a:r>
              <a:rPr lang="fr-FR" sz="1200" b="1" dirty="0">
                <a:solidFill>
                  <a:schemeClr val="tx1">
                    <a:lumMod val="85000"/>
                    <a:lumOff val="15000"/>
                  </a:schemeClr>
                </a:solidFill>
              </a:rPr>
              <a:t>36 MDH</a:t>
            </a:r>
          </a:p>
          <a:p>
            <a:pPr algn="ctr"/>
            <a:r>
              <a:rPr lang="fr-FR" sz="1200" dirty="0">
                <a:solidFill>
                  <a:schemeClr val="tx1">
                    <a:lumMod val="85000"/>
                    <a:lumOff val="15000"/>
                  </a:schemeClr>
                </a:solidFill>
              </a:rPr>
              <a:t>Année 5 </a:t>
            </a:r>
            <a:r>
              <a:rPr lang="fr-FR" sz="1200" b="1" dirty="0">
                <a:solidFill>
                  <a:schemeClr val="tx1">
                    <a:lumMod val="85000"/>
                    <a:lumOff val="15000"/>
                  </a:schemeClr>
                </a:solidFill>
              </a:rPr>
              <a:t>101 MDH</a:t>
            </a:r>
          </a:p>
          <a:p>
            <a:pPr algn="ctr"/>
            <a:endParaRPr lang="fr-FR" sz="1200" dirty="0">
              <a:solidFill>
                <a:schemeClr val="tx1">
                  <a:lumMod val="85000"/>
                  <a:lumOff val="15000"/>
                </a:schemeClr>
              </a:solidFill>
            </a:endParaRPr>
          </a:p>
        </p:txBody>
      </p:sp>
      <p:sp>
        <p:nvSpPr>
          <p:cNvPr id="9" name="Rectangle : coins arrondis 8">
            <a:extLst>
              <a:ext uri="{FF2B5EF4-FFF2-40B4-BE49-F238E27FC236}">
                <a16:creationId xmlns:a16="http://schemas.microsoft.com/office/drawing/2014/main" id="{EFD0BEA5-9C7C-4E8E-BF9D-88F337E79EBB}"/>
              </a:ext>
            </a:extLst>
          </p:cNvPr>
          <p:cNvSpPr/>
          <p:nvPr/>
        </p:nvSpPr>
        <p:spPr>
          <a:xfrm>
            <a:off x="8914931" y="2653441"/>
            <a:ext cx="1968114" cy="144204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85000"/>
                    <a:lumOff val="15000"/>
                  </a:schemeClr>
                </a:solidFill>
              </a:rPr>
              <a:t>Année 1 </a:t>
            </a:r>
            <a:r>
              <a:rPr lang="fr-FR" sz="1200" b="1" dirty="0">
                <a:solidFill>
                  <a:schemeClr val="tx1">
                    <a:lumMod val="85000"/>
                    <a:lumOff val="15000"/>
                  </a:schemeClr>
                </a:solidFill>
              </a:rPr>
              <a:t>63 MDH</a:t>
            </a:r>
          </a:p>
          <a:p>
            <a:pPr algn="ctr"/>
            <a:r>
              <a:rPr lang="fr-FR" sz="1200" dirty="0">
                <a:solidFill>
                  <a:schemeClr val="tx1">
                    <a:lumMod val="85000"/>
                    <a:lumOff val="15000"/>
                  </a:schemeClr>
                </a:solidFill>
              </a:rPr>
              <a:t>Année 5 </a:t>
            </a:r>
            <a:r>
              <a:rPr lang="fr-FR" sz="1200" b="1" dirty="0">
                <a:solidFill>
                  <a:schemeClr val="tx1">
                    <a:lumMod val="85000"/>
                    <a:lumOff val="15000"/>
                  </a:schemeClr>
                </a:solidFill>
              </a:rPr>
              <a:t>157 MDH</a:t>
            </a:r>
          </a:p>
        </p:txBody>
      </p:sp>
      <p:sp>
        <p:nvSpPr>
          <p:cNvPr id="10" name="Rectangle : coins arrondis 9">
            <a:extLst>
              <a:ext uri="{FF2B5EF4-FFF2-40B4-BE49-F238E27FC236}">
                <a16:creationId xmlns:a16="http://schemas.microsoft.com/office/drawing/2014/main" id="{C908800D-023E-4426-91A3-30B26EED90C5}"/>
              </a:ext>
            </a:extLst>
          </p:cNvPr>
          <p:cNvSpPr/>
          <p:nvPr/>
        </p:nvSpPr>
        <p:spPr>
          <a:xfrm>
            <a:off x="1217330" y="2624416"/>
            <a:ext cx="2813328" cy="144204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85000"/>
                    <a:lumOff val="15000"/>
                  </a:schemeClr>
                </a:solidFill>
              </a:rPr>
              <a:t>Chiffre d’affaires</a:t>
            </a:r>
          </a:p>
        </p:txBody>
      </p:sp>
      <p:sp>
        <p:nvSpPr>
          <p:cNvPr id="11" name="Rectangle : coins arrondis 10">
            <a:extLst>
              <a:ext uri="{FF2B5EF4-FFF2-40B4-BE49-F238E27FC236}">
                <a16:creationId xmlns:a16="http://schemas.microsoft.com/office/drawing/2014/main" id="{09FF9B21-6817-4893-9919-34F85DDD8306}"/>
              </a:ext>
            </a:extLst>
          </p:cNvPr>
          <p:cNvSpPr/>
          <p:nvPr/>
        </p:nvSpPr>
        <p:spPr>
          <a:xfrm>
            <a:off x="4335454" y="4178267"/>
            <a:ext cx="1968114"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Pas de profitabilité sur les cinq premières années</a:t>
            </a:r>
          </a:p>
        </p:txBody>
      </p:sp>
      <p:sp>
        <p:nvSpPr>
          <p:cNvPr id="12" name="Rectangle : coins arrondis 11">
            <a:extLst>
              <a:ext uri="{FF2B5EF4-FFF2-40B4-BE49-F238E27FC236}">
                <a16:creationId xmlns:a16="http://schemas.microsoft.com/office/drawing/2014/main" id="{FC36A3E5-12D6-4F08-8ABE-C78ED8A7B305}"/>
              </a:ext>
            </a:extLst>
          </p:cNvPr>
          <p:cNvSpPr/>
          <p:nvPr/>
        </p:nvSpPr>
        <p:spPr>
          <a:xfrm>
            <a:off x="6608364" y="4181999"/>
            <a:ext cx="1968114"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À partir de la deuxième année</a:t>
            </a:r>
          </a:p>
        </p:txBody>
      </p:sp>
      <p:sp>
        <p:nvSpPr>
          <p:cNvPr id="13" name="Rectangle : coins arrondis 12">
            <a:extLst>
              <a:ext uri="{FF2B5EF4-FFF2-40B4-BE49-F238E27FC236}">
                <a16:creationId xmlns:a16="http://schemas.microsoft.com/office/drawing/2014/main" id="{34AD7B45-6F80-4594-B00E-614806987D25}"/>
              </a:ext>
            </a:extLst>
          </p:cNvPr>
          <p:cNvSpPr/>
          <p:nvPr/>
        </p:nvSpPr>
        <p:spPr>
          <a:xfrm>
            <a:off x="8914931" y="4181998"/>
            <a:ext cx="1968114"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85000"/>
                    <a:lumOff val="15000"/>
                  </a:schemeClr>
                </a:solidFill>
              </a:rPr>
              <a:t>A partir de la première année</a:t>
            </a:r>
          </a:p>
        </p:txBody>
      </p:sp>
      <p:sp>
        <p:nvSpPr>
          <p:cNvPr id="14" name="Rectangle : coins arrondis 13">
            <a:extLst>
              <a:ext uri="{FF2B5EF4-FFF2-40B4-BE49-F238E27FC236}">
                <a16:creationId xmlns:a16="http://schemas.microsoft.com/office/drawing/2014/main" id="{D399EFC4-EE5C-4A51-8DD3-37C77B8E4720}"/>
              </a:ext>
            </a:extLst>
          </p:cNvPr>
          <p:cNvSpPr/>
          <p:nvPr/>
        </p:nvSpPr>
        <p:spPr>
          <a:xfrm>
            <a:off x="1217330" y="4152973"/>
            <a:ext cx="2813328" cy="6128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85000"/>
                    <a:lumOff val="15000"/>
                  </a:schemeClr>
                </a:solidFill>
              </a:rPr>
              <a:t>Profitabilité (en considérant une subvention de de 3 MDH annuelle pendant 5 ans)</a:t>
            </a:r>
          </a:p>
        </p:txBody>
      </p:sp>
    </p:spTree>
    <p:extLst>
      <p:ext uri="{BB962C8B-B14F-4D97-AF65-F5344CB8AC3E}">
        <p14:creationId xmlns:p14="http://schemas.microsoft.com/office/powerpoint/2010/main" val="265399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aphique 31">
            <a:extLst>
              <a:ext uri="{FF2B5EF4-FFF2-40B4-BE49-F238E27FC236}">
                <a16:creationId xmlns:a16="http://schemas.microsoft.com/office/drawing/2014/main" id="{FA753A1D-61C7-4A2E-9E8E-BFEA511577BA}"/>
              </a:ext>
            </a:extLst>
          </p:cNvPr>
          <p:cNvGraphicFramePr>
            <a:graphicFrameLocks/>
          </p:cNvGraphicFramePr>
          <p:nvPr>
            <p:extLst>
              <p:ext uri="{D42A27DB-BD31-4B8C-83A1-F6EECF244321}">
                <p14:modId xmlns:p14="http://schemas.microsoft.com/office/powerpoint/2010/main" val="3832713476"/>
              </p:ext>
            </p:extLst>
          </p:nvPr>
        </p:nvGraphicFramePr>
        <p:xfrm>
          <a:off x="1223874" y="2057400"/>
          <a:ext cx="4572000" cy="237435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Scénario</a:t>
            </a:r>
            <a:r>
              <a:rPr lang="en-US" sz="2800" dirty="0">
                <a:solidFill>
                  <a:srgbClr val="76DCE4"/>
                </a:solidFill>
              </a:rPr>
              <a:t> </a:t>
            </a:r>
            <a:r>
              <a:rPr lang="en-US" sz="2800" dirty="0" err="1">
                <a:solidFill>
                  <a:srgbClr val="76DCE4"/>
                </a:solidFill>
              </a:rPr>
              <a:t>Pessimiste</a:t>
            </a:r>
            <a:r>
              <a:rPr lang="en-US" sz="2800" dirty="0">
                <a:solidFill>
                  <a:srgbClr val="76DCE4"/>
                </a:solidFill>
              </a:rPr>
              <a:t> </a:t>
            </a:r>
            <a:r>
              <a:rPr lang="en-US" sz="3200" dirty="0">
                <a:solidFill>
                  <a:srgbClr val="76DCE4"/>
                </a:solidFill>
              </a:rPr>
              <a:t> </a:t>
            </a:r>
            <a:endParaRPr lang="en-US" sz="3600" dirty="0">
              <a:solidFill>
                <a:schemeClr val="accent4"/>
              </a:solidFill>
            </a:endParaRPr>
          </a:p>
        </p:txBody>
      </p:sp>
      <p:sp>
        <p:nvSpPr>
          <p:cNvPr id="7" name="ZoneTexte 6">
            <a:extLst>
              <a:ext uri="{FF2B5EF4-FFF2-40B4-BE49-F238E27FC236}">
                <a16:creationId xmlns:a16="http://schemas.microsoft.com/office/drawing/2014/main" id="{C54D4BC5-FAB9-41C1-B143-537E90577D9A}"/>
              </a:ext>
            </a:extLst>
          </p:cNvPr>
          <p:cNvSpPr txBox="1"/>
          <p:nvPr/>
        </p:nvSpPr>
        <p:spPr>
          <a:xfrm>
            <a:off x="2030754" y="2057400"/>
            <a:ext cx="3290453" cy="276999"/>
          </a:xfrm>
          <a:prstGeom prst="rect">
            <a:avLst/>
          </a:prstGeom>
          <a:noFill/>
        </p:spPr>
        <p:txBody>
          <a:bodyPr wrap="none" rtlCol="0">
            <a:spAutoFit/>
          </a:bodyPr>
          <a:lstStyle/>
          <a:p>
            <a:r>
              <a:rPr lang="fr-FR" sz="1200" b="1" dirty="0">
                <a:solidFill>
                  <a:schemeClr val="accent1"/>
                </a:solidFill>
              </a:rPr>
              <a:t>Evolution du chiffre d’affaires sur 5 ans (En </a:t>
            </a:r>
            <a:r>
              <a:rPr lang="fr-FR" sz="1200" b="1" dirty="0" err="1">
                <a:solidFill>
                  <a:schemeClr val="accent1"/>
                </a:solidFill>
              </a:rPr>
              <a:t>Mdh</a:t>
            </a:r>
            <a:r>
              <a:rPr lang="fr-FR" sz="1200" b="1" dirty="0">
                <a:solidFill>
                  <a:schemeClr val="accent1"/>
                </a:solidFill>
              </a:rPr>
              <a:t>)</a:t>
            </a:r>
          </a:p>
        </p:txBody>
      </p:sp>
      <p:graphicFrame>
        <p:nvGraphicFramePr>
          <p:cNvPr id="35" name="Tableau 34">
            <a:extLst>
              <a:ext uri="{FF2B5EF4-FFF2-40B4-BE49-F238E27FC236}">
                <a16:creationId xmlns:a16="http://schemas.microsoft.com/office/drawing/2014/main" id="{EAF088EC-E560-4FDD-9699-033DEB85CB45}"/>
              </a:ext>
            </a:extLst>
          </p:cNvPr>
          <p:cNvGraphicFramePr>
            <a:graphicFrameLocks noGrp="1"/>
          </p:cNvGraphicFramePr>
          <p:nvPr>
            <p:extLst>
              <p:ext uri="{D42A27DB-BD31-4B8C-83A1-F6EECF244321}">
                <p14:modId xmlns:p14="http://schemas.microsoft.com/office/powerpoint/2010/main" val="2363231047"/>
              </p:ext>
            </p:extLst>
          </p:nvPr>
        </p:nvGraphicFramePr>
        <p:xfrm>
          <a:off x="1223873" y="4938548"/>
          <a:ext cx="4904215" cy="1217927"/>
        </p:xfrm>
        <a:graphic>
          <a:graphicData uri="http://schemas.openxmlformats.org/drawingml/2006/table">
            <a:tbl>
              <a:tblPr/>
              <a:tblGrid>
                <a:gridCol w="2067065">
                  <a:extLst>
                    <a:ext uri="{9D8B030D-6E8A-4147-A177-3AD203B41FA5}">
                      <a16:colId xmlns:a16="http://schemas.microsoft.com/office/drawing/2014/main" val="3221171761"/>
                    </a:ext>
                  </a:extLst>
                </a:gridCol>
                <a:gridCol w="567430">
                  <a:extLst>
                    <a:ext uri="{9D8B030D-6E8A-4147-A177-3AD203B41FA5}">
                      <a16:colId xmlns:a16="http://schemas.microsoft.com/office/drawing/2014/main" val="1495647658"/>
                    </a:ext>
                  </a:extLst>
                </a:gridCol>
                <a:gridCol w="567430">
                  <a:extLst>
                    <a:ext uri="{9D8B030D-6E8A-4147-A177-3AD203B41FA5}">
                      <a16:colId xmlns:a16="http://schemas.microsoft.com/office/drawing/2014/main" val="1849415104"/>
                    </a:ext>
                  </a:extLst>
                </a:gridCol>
                <a:gridCol w="567430">
                  <a:extLst>
                    <a:ext uri="{9D8B030D-6E8A-4147-A177-3AD203B41FA5}">
                      <a16:colId xmlns:a16="http://schemas.microsoft.com/office/drawing/2014/main" val="402442805"/>
                    </a:ext>
                  </a:extLst>
                </a:gridCol>
                <a:gridCol w="567430">
                  <a:extLst>
                    <a:ext uri="{9D8B030D-6E8A-4147-A177-3AD203B41FA5}">
                      <a16:colId xmlns:a16="http://schemas.microsoft.com/office/drawing/2014/main" val="451937984"/>
                    </a:ext>
                  </a:extLst>
                </a:gridCol>
                <a:gridCol w="567430">
                  <a:extLst>
                    <a:ext uri="{9D8B030D-6E8A-4147-A177-3AD203B41FA5}">
                      <a16:colId xmlns:a16="http://schemas.microsoft.com/office/drawing/2014/main" val="3534983806"/>
                    </a:ext>
                  </a:extLst>
                </a:gridCol>
              </a:tblGrid>
              <a:tr h="0">
                <a:tc>
                  <a:txBody>
                    <a:bodyPr/>
                    <a:lstStyle/>
                    <a:p>
                      <a:pPr algn="l" fontAlgn="b"/>
                      <a:r>
                        <a:rPr lang="fr-FR" sz="1100" b="1" i="0" u="sng" strike="noStrike" dirty="0">
                          <a:solidFill>
                            <a:srgbClr val="8EA9DB"/>
                          </a:solidFill>
                          <a:effectLst/>
                          <a:latin typeface="Calibri" panose="020F0502020204030204" pitchFamily="34" charset="0"/>
                        </a:rPr>
                        <a:t>En </a:t>
                      </a:r>
                      <a:r>
                        <a:rPr lang="fr-FR" sz="1100" b="1" i="0" u="sng" strike="noStrike" dirty="0" err="1">
                          <a:solidFill>
                            <a:srgbClr val="8EA9DB"/>
                          </a:solidFill>
                          <a:effectLst/>
                          <a:latin typeface="Calibri" panose="020F0502020204030204" pitchFamily="34" charset="0"/>
                        </a:rPr>
                        <a:t>Kdhs</a:t>
                      </a:r>
                      <a:endParaRPr lang="fr-FR" sz="1100" b="1" i="0" u="sng" strike="noStrike" dirty="0">
                        <a:solidFill>
                          <a:srgbClr val="8EA9DB"/>
                        </a:solidFill>
                        <a:effectLst/>
                        <a:latin typeface="Calibri" panose="020F0502020204030204" pitchFamily="34" charset="0"/>
                      </a:endParaRP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fr-FR" sz="1100" b="1" i="0" u="none" strike="noStrike" dirty="0">
                          <a:solidFill>
                            <a:srgbClr val="FFFFFF"/>
                          </a:solidFill>
                          <a:effectLst/>
                          <a:latin typeface="Calibri" panose="020F0502020204030204" pitchFamily="34" charset="0"/>
                        </a:rPr>
                        <a:t>Année 1</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2</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3</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4</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5</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extLst>
                  <a:ext uri="{0D108BD9-81ED-4DB2-BD59-A6C34878D82A}">
                    <a16:rowId xmlns:a16="http://schemas.microsoft.com/office/drawing/2014/main" val="2998414961"/>
                  </a:ext>
                </a:extLst>
              </a:tr>
              <a:tr h="242260">
                <a:tc>
                  <a:txBody>
                    <a:bodyPr/>
                    <a:lstStyle/>
                    <a:p>
                      <a:pPr algn="l" fontAlgn="b"/>
                      <a:r>
                        <a:rPr lang="fr-FR" sz="1100" b="1" i="0" u="none" strike="noStrike">
                          <a:solidFill>
                            <a:srgbClr val="8EA9DB"/>
                          </a:solidFill>
                          <a:effectLst/>
                          <a:latin typeface="Calibri" panose="020F0502020204030204" pitchFamily="34" charset="0"/>
                        </a:rPr>
                        <a:t>Cotisations fixes</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108,0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108,0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108,0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147,6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147,6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44266850"/>
                  </a:ext>
                </a:extLst>
              </a:tr>
              <a:tr h="331972">
                <a:tc>
                  <a:txBody>
                    <a:bodyPr/>
                    <a:lstStyle/>
                    <a:p>
                      <a:pPr algn="l" fontAlgn="b"/>
                      <a:r>
                        <a:rPr lang="fr-FR" sz="1100" b="1" i="0" u="none" strike="noStrike">
                          <a:solidFill>
                            <a:srgbClr val="8EA9DB"/>
                          </a:solidFill>
                          <a:effectLst/>
                          <a:latin typeface="Calibri" panose="020F0502020204030204" pitchFamily="34" charset="0"/>
                        </a:rPr>
                        <a:t>Commissions Artisans Plateforme</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734,8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1 370,2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1 918,3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2 749,4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3 336,1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83952195"/>
                  </a:ext>
                </a:extLst>
              </a:tr>
              <a:tr h="235646">
                <a:tc>
                  <a:txBody>
                    <a:bodyPr/>
                    <a:lstStyle/>
                    <a:p>
                      <a:pPr algn="l" fontAlgn="b"/>
                      <a:r>
                        <a:rPr lang="fr-FR" sz="1100" b="1" i="0" u="none" strike="noStrike">
                          <a:solidFill>
                            <a:srgbClr val="8EA9DB"/>
                          </a:solidFill>
                          <a:effectLst/>
                          <a:latin typeface="Calibri" panose="020F0502020204030204" pitchFamily="34" charset="0"/>
                        </a:rPr>
                        <a:t>Commissions Artisans indivduels</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694,9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848,7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933,6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1 235,4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1 358,9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13467020"/>
                  </a:ext>
                </a:extLst>
              </a:tr>
              <a:tr h="235646">
                <a:tc>
                  <a:txBody>
                    <a:bodyPr/>
                    <a:lstStyle/>
                    <a:p>
                      <a:pPr algn="l" fontAlgn="b"/>
                      <a:r>
                        <a:rPr lang="fr-FR" sz="1100" b="1" i="0" u="none" strike="noStrike">
                          <a:solidFill>
                            <a:srgbClr val="8EA9DB"/>
                          </a:solidFill>
                          <a:effectLst/>
                          <a:latin typeface="Calibri" panose="020F0502020204030204" pitchFamily="34" charset="0"/>
                        </a:rPr>
                        <a:t>Total CA SDR</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1 537,6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2 327,0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2 959,9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4 132,4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100" b="1" i="0" u="none" strike="noStrike" dirty="0">
                          <a:solidFill>
                            <a:srgbClr val="000000"/>
                          </a:solidFill>
                          <a:effectLst/>
                          <a:latin typeface="Calibri" panose="020F0502020204030204" pitchFamily="34" charset="0"/>
                        </a:rPr>
                        <a:t>4 842,6 </a:t>
                      </a:r>
                    </a:p>
                  </a:txBody>
                  <a:tcPr marL="4763" marR="4763" marT="476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61538780"/>
                  </a:ext>
                </a:extLst>
              </a:tr>
            </a:tbl>
          </a:graphicData>
        </a:graphic>
      </p:graphicFrame>
      <p:graphicFrame>
        <p:nvGraphicFramePr>
          <p:cNvPr id="37" name="Graphique 36">
            <a:extLst>
              <a:ext uri="{FF2B5EF4-FFF2-40B4-BE49-F238E27FC236}">
                <a16:creationId xmlns:a16="http://schemas.microsoft.com/office/drawing/2014/main" id="{ECC11302-264F-43C1-86B1-6404E2958FAF}"/>
              </a:ext>
            </a:extLst>
          </p:cNvPr>
          <p:cNvGraphicFramePr>
            <a:graphicFrameLocks/>
          </p:cNvGraphicFramePr>
          <p:nvPr>
            <p:extLst>
              <p:ext uri="{D42A27DB-BD31-4B8C-83A1-F6EECF244321}">
                <p14:modId xmlns:p14="http://schemas.microsoft.com/office/powerpoint/2010/main" val="3050324851"/>
              </p:ext>
            </p:extLst>
          </p:nvPr>
        </p:nvGraphicFramePr>
        <p:xfrm>
          <a:off x="5890073" y="2136880"/>
          <a:ext cx="3343216" cy="2278747"/>
        </p:xfrm>
        <a:graphic>
          <a:graphicData uri="http://schemas.openxmlformats.org/drawingml/2006/chart">
            <c:chart xmlns:c="http://schemas.openxmlformats.org/drawingml/2006/chart" xmlns:r="http://schemas.openxmlformats.org/officeDocument/2006/relationships" r:id="rId3"/>
          </a:graphicData>
        </a:graphic>
      </p:graphicFrame>
      <p:sp>
        <p:nvSpPr>
          <p:cNvPr id="38" name="ZoneTexte 37">
            <a:extLst>
              <a:ext uri="{FF2B5EF4-FFF2-40B4-BE49-F238E27FC236}">
                <a16:creationId xmlns:a16="http://schemas.microsoft.com/office/drawing/2014/main" id="{EB1C878A-6D01-4C83-A35B-13B923B3088C}"/>
              </a:ext>
            </a:extLst>
          </p:cNvPr>
          <p:cNvSpPr txBox="1"/>
          <p:nvPr/>
        </p:nvSpPr>
        <p:spPr>
          <a:xfrm>
            <a:off x="6128087" y="2057399"/>
            <a:ext cx="2727734" cy="276999"/>
          </a:xfrm>
          <a:prstGeom prst="rect">
            <a:avLst/>
          </a:prstGeom>
          <a:noFill/>
        </p:spPr>
        <p:txBody>
          <a:bodyPr wrap="none" rtlCol="0">
            <a:spAutoFit/>
          </a:bodyPr>
          <a:lstStyle/>
          <a:p>
            <a:r>
              <a:rPr lang="fr-FR" sz="1200" b="1" dirty="0">
                <a:solidFill>
                  <a:schemeClr val="accent1"/>
                </a:solidFill>
              </a:rPr>
              <a:t>Répartition du chiffre d’affaires par ville</a:t>
            </a:r>
          </a:p>
        </p:txBody>
      </p:sp>
      <p:sp>
        <p:nvSpPr>
          <p:cNvPr id="39" name="Rectangle : coins arrondis 38">
            <a:extLst>
              <a:ext uri="{FF2B5EF4-FFF2-40B4-BE49-F238E27FC236}">
                <a16:creationId xmlns:a16="http://schemas.microsoft.com/office/drawing/2014/main" id="{7824FB84-013E-42CD-817E-41B10F78686C}"/>
              </a:ext>
            </a:extLst>
          </p:cNvPr>
          <p:cNvSpPr/>
          <p:nvPr/>
        </p:nvSpPr>
        <p:spPr>
          <a:xfrm>
            <a:off x="8942047" y="2131549"/>
            <a:ext cx="2894665" cy="4465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C00000"/>
                </a:solidFill>
              </a:rPr>
              <a:t>Hypothèses retenues</a:t>
            </a:r>
          </a:p>
          <a:p>
            <a:endParaRPr lang="fr-FR" sz="1200" dirty="0">
              <a:solidFill>
                <a:srgbClr val="C00000"/>
              </a:solidFill>
            </a:endParaRPr>
          </a:p>
          <a:p>
            <a:pPr marL="285750" indent="-285750">
              <a:buFont typeface="Wingdings" panose="05000000000000000000" pitchFamily="2" charset="2"/>
              <a:buChar char="§"/>
            </a:pPr>
            <a:r>
              <a:rPr lang="fr-FR" sz="1200" dirty="0">
                <a:solidFill>
                  <a:schemeClr val="tx1">
                    <a:lumMod val="85000"/>
                    <a:lumOff val="15000"/>
                  </a:schemeClr>
                </a:solidFill>
              </a:rPr>
              <a:t>Estimation d’activité effective de </a:t>
            </a:r>
            <a:r>
              <a:rPr lang="fr-FR" sz="1200" b="1" dirty="0">
                <a:solidFill>
                  <a:schemeClr val="accent6">
                    <a:lumMod val="75000"/>
                  </a:schemeClr>
                </a:solidFill>
              </a:rPr>
              <a:t>50%</a:t>
            </a:r>
            <a:r>
              <a:rPr lang="fr-FR" sz="1200" dirty="0">
                <a:solidFill>
                  <a:schemeClr val="accent6">
                    <a:lumMod val="75000"/>
                  </a:schemeClr>
                </a:solidFill>
              </a:rPr>
              <a:t> </a:t>
            </a:r>
            <a:r>
              <a:rPr lang="fr-FR" sz="1200" dirty="0">
                <a:solidFill>
                  <a:schemeClr val="tx1">
                    <a:lumMod val="85000"/>
                    <a:lumOff val="15000"/>
                  </a:schemeClr>
                </a:solidFill>
              </a:rPr>
              <a:t>des coopératives recensées;</a:t>
            </a:r>
          </a:p>
          <a:p>
            <a:pPr marL="285750" indent="-285750">
              <a:buFont typeface="Wingdings" panose="05000000000000000000" pitchFamily="2" charset="2"/>
              <a:buChar char="§"/>
            </a:pPr>
            <a:r>
              <a:rPr lang="fr-FR" sz="1200" dirty="0">
                <a:solidFill>
                  <a:schemeClr val="tx1">
                    <a:lumMod val="85000"/>
                    <a:lumOff val="15000"/>
                  </a:schemeClr>
                </a:solidFill>
              </a:rPr>
              <a:t>Commercialisation au niveau du showroom des produits des coopératives non bénéficiaires de la plateforme ainsi que ceux des artisans individuels; </a:t>
            </a:r>
          </a:p>
          <a:p>
            <a:pPr marL="285750" indent="-285750">
              <a:buFont typeface="Wingdings" panose="05000000000000000000" pitchFamily="2" charset="2"/>
              <a:buChar char="§"/>
            </a:pPr>
            <a:r>
              <a:rPr lang="fr-FR" sz="1200" dirty="0">
                <a:solidFill>
                  <a:schemeClr val="tx1">
                    <a:lumMod val="85000"/>
                    <a:lumOff val="15000"/>
                  </a:schemeClr>
                </a:solidFill>
              </a:rPr>
              <a:t>Captation de 10% des artisans individuels en croissance annuelle de 10%</a:t>
            </a:r>
          </a:p>
          <a:p>
            <a:pPr marL="285750" indent="-285750">
              <a:buFont typeface="Wingdings" panose="05000000000000000000" pitchFamily="2" charset="2"/>
              <a:buChar char="§"/>
            </a:pPr>
            <a:r>
              <a:rPr lang="fr-FR" sz="1200" dirty="0">
                <a:solidFill>
                  <a:schemeClr val="tx1">
                    <a:lumMod val="85000"/>
                    <a:lumOff val="15000"/>
                  </a:schemeClr>
                </a:solidFill>
              </a:rPr>
              <a:t>Prélèvement par la SDR de 10% de commissions de les produits commercialisés au niveau du Showroom;</a:t>
            </a:r>
          </a:p>
          <a:p>
            <a:pPr marL="285750" indent="-285750">
              <a:buFont typeface="Wingdings" panose="05000000000000000000" pitchFamily="2" charset="2"/>
              <a:buChar char="§"/>
            </a:pPr>
            <a:r>
              <a:rPr lang="fr-FR" sz="1200" dirty="0">
                <a:solidFill>
                  <a:schemeClr val="tx1">
                    <a:lumMod val="85000"/>
                    <a:lumOff val="15000"/>
                  </a:schemeClr>
                </a:solidFill>
              </a:rPr>
              <a:t>Une cotisation mensuelle de </a:t>
            </a:r>
            <a:r>
              <a:rPr lang="fr-FR" sz="1200" b="1" dirty="0">
                <a:solidFill>
                  <a:schemeClr val="accent6">
                    <a:lumMod val="75000"/>
                  </a:schemeClr>
                </a:solidFill>
              </a:rPr>
              <a:t>300Dhs</a:t>
            </a:r>
            <a:r>
              <a:rPr lang="fr-FR" sz="1200" dirty="0">
                <a:solidFill>
                  <a:schemeClr val="tx1">
                    <a:lumMod val="85000"/>
                    <a:lumOff val="15000"/>
                  </a:schemeClr>
                </a:solidFill>
              </a:rPr>
              <a:t> à payer par les artisans bénéficiaires des services de la plateforme;</a:t>
            </a:r>
          </a:p>
          <a:p>
            <a:pPr marL="285750" indent="-285750">
              <a:buFont typeface="Wingdings" panose="05000000000000000000" pitchFamily="2" charset="2"/>
              <a:buChar char="§"/>
            </a:pPr>
            <a:r>
              <a:rPr lang="fr-FR" sz="1200" dirty="0">
                <a:solidFill>
                  <a:schemeClr val="tx1">
                    <a:lumMod val="85000"/>
                    <a:lumOff val="15000"/>
                  </a:schemeClr>
                </a:solidFill>
              </a:rPr>
              <a:t>Une croissance du CA  des coopératives annuelle de </a:t>
            </a:r>
            <a:r>
              <a:rPr lang="fr-FR" sz="1200" b="1" dirty="0">
                <a:solidFill>
                  <a:schemeClr val="accent6">
                    <a:lumMod val="75000"/>
                  </a:schemeClr>
                </a:solidFill>
              </a:rPr>
              <a:t>5%.</a:t>
            </a:r>
            <a:endParaRPr lang="fr-FR" sz="1200" dirty="0">
              <a:solidFill>
                <a:schemeClr val="bg1">
                  <a:lumMod val="50000"/>
                </a:schemeClr>
              </a:solidFill>
            </a:endParaRPr>
          </a:p>
        </p:txBody>
      </p:sp>
      <p:sp>
        <p:nvSpPr>
          <p:cNvPr id="40" name="Rectangle 39">
            <a:extLst>
              <a:ext uri="{FF2B5EF4-FFF2-40B4-BE49-F238E27FC236}">
                <a16:creationId xmlns:a16="http://schemas.microsoft.com/office/drawing/2014/main" id="{DC18A3B6-C8CB-4B5B-9F53-DED40C0E9CF6}"/>
              </a:ext>
            </a:extLst>
          </p:cNvPr>
          <p:cNvSpPr/>
          <p:nvPr/>
        </p:nvSpPr>
        <p:spPr>
          <a:xfrm>
            <a:off x="6215676" y="4505904"/>
            <a:ext cx="2429050" cy="20912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Gestion de 3 plateformes pendant les trois premières années puis rajout de </a:t>
            </a:r>
            <a:r>
              <a:rPr lang="fr-FR" b="1" dirty="0" err="1">
                <a:solidFill>
                  <a:srgbClr val="C00000"/>
                </a:solidFill>
              </a:rPr>
              <a:t>Assilah</a:t>
            </a:r>
            <a:r>
              <a:rPr lang="fr-FR" b="1" dirty="0">
                <a:solidFill>
                  <a:srgbClr val="C00000"/>
                </a:solidFill>
              </a:rPr>
              <a:t> à partir de la 4</a:t>
            </a:r>
            <a:r>
              <a:rPr lang="fr-FR" b="1" baseline="30000" dirty="0">
                <a:solidFill>
                  <a:srgbClr val="C00000"/>
                </a:solidFill>
              </a:rPr>
              <a:t>ème</a:t>
            </a:r>
            <a:r>
              <a:rPr lang="fr-FR" b="1" dirty="0">
                <a:solidFill>
                  <a:srgbClr val="C00000"/>
                </a:solidFill>
              </a:rPr>
              <a:t> année</a:t>
            </a:r>
          </a:p>
        </p:txBody>
      </p:sp>
    </p:spTree>
    <p:extLst>
      <p:ext uri="{BB962C8B-B14F-4D97-AF65-F5344CB8AC3E}">
        <p14:creationId xmlns:p14="http://schemas.microsoft.com/office/powerpoint/2010/main" val="2605170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Graphique 45">
            <a:extLst>
              <a:ext uri="{FF2B5EF4-FFF2-40B4-BE49-F238E27FC236}">
                <a16:creationId xmlns:a16="http://schemas.microsoft.com/office/drawing/2014/main" id="{4A77B5F0-EE82-486A-9F6F-5739E305005C}"/>
              </a:ext>
            </a:extLst>
          </p:cNvPr>
          <p:cNvGraphicFramePr>
            <a:graphicFrameLocks/>
          </p:cNvGraphicFramePr>
          <p:nvPr>
            <p:extLst>
              <p:ext uri="{D42A27DB-BD31-4B8C-83A1-F6EECF244321}">
                <p14:modId xmlns:p14="http://schemas.microsoft.com/office/powerpoint/2010/main" val="951561811"/>
              </p:ext>
            </p:extLst>
          </p:nvPr>
        </p:nvGraphicFramePr>
        <p:xfrm>
          <a:off x="1127574" y="2001302"/>
          <a:ext cx="508810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Scénario</a:t>
            </a:r>
            <a:r>
              <a:rPr lang="en-US" sz="2800" dirty="0">
                <a:solidFill>
                  <a:srgbClr val="76DCE4"/>
                </a:solidFill>
              </a:rPr>
              <a:t> Central </a:t>
            </a:r>
            <a:r>
              <a:rPr lang="en-US" sz="3200" dirty="0">
                <a:solidFill>
                  <a:srgbClr val="76DCE4"/>
                </a:solidFill>
              </a:rPr>
              <a:t> </a:t>
            </a:r>
            <a:endParaRPr lang="en-US" sz="3600" dirty="0">
              <a:solidFill>
                <a:schemeClr val="accent4"/>
              </a:solidFill>
            </a:endParaRPr>
          </a:p>
        </p:txBody>
      </p:sp>
      <p:sp>
        <p:nvSpPr>
          <p:cNvPr id="7" name="ZoneTexte 6">
            <a:extLst>
              <a:ext uri="{FF2B5EF4-FFF2-40B4-BE49-F238E27FC236}">
                <a16:creationId xmlns:a16="http://schemas.microsoft.com/office/drawing/2014/main" id="{C54D4BC5-FAB9-41C1-B143-537E90577D9A}"/>
              </a:ext>
            </a:extLst>
          </p:cNvPr>
          <p:cNvSpPr txBox="1"/>
          <p:nvPr/>
        </p:nvSpPr>
        <p:spPr>
          <a:xfrm>
            <a:off x="2030754" y="2057400"/>
            <a:ext cx="3290453" cy="276999"/>
          </a:xfrm>
          <a:prstGeom prst="rect">
            <a:avLst/>
          </a:prstGeom>
          <a:noFill/>
        </p:spPr>
        <p:txBody>
          <a:bodyPr wrap="none" rtlCol="0">
            <a:spAutoFit/>
          </a:bodyPr>
          <a:lstStyle/>
          <a:p>
            <a:r>
              <a:rPr lang="fr-FR" sz="1200" b="1" dirty="0">
                <a:solidFill>
                  <a:schemeClr val="accent1"/>
                </a:solidFill>
              </a:rPr>
              <a:t>Evolution du chiffre d’affaires sur 5 ans (En </a:t>
            </a:r>
            <a:r>
              <a:rPr lang="fr-FR" sz="1200" b="1" dirty="0" err="1">
                <a:solidFill>
                  <a:schemeClr val="accent1"/>
                </a:solidFill>
              </a:rPr>
              <a:t>Mdh</a:t>
            </a:r>
            <a:r>
              <a:rPr lang="fr-FR" sz="1200" b="1" dirty="0">
                <a:solidFill>
                  <a:schemeClr val="accent1"/>
                </a:solidFill>
              </a:rPr>
              <a:t>)</a:t>
            </a:r>
          </a:p>
        </p:txBody>
      </p:sp>
      <p:sp>
        <p:nvSpPr>
          <p:cNvPr id="38" name="ZoneTexte 37">
            <a:extLst>
              <a:ext uri="{FF2B5EF4-FFF2-40B4-BE49-F238E27FC236}">
                <a16:creationId xmlns:a16="http://schemas.microsoft.com/office/drawing/2014/main" id="{EB1C878A-6D01-4C83-A35B-13B923B3088C}"/>
              </a:ext>
            </a:extLst>
          </p:cNvPr>
          <p:cNvSpPr txBox="1"/>
          <p:nvPr/>
        </p:nvSpPr>
        <p:spPr>
          <a:xfrm>
            <a:off x="5841983" y="2057399"/>
            <a:ext cx="3319242" cy="276999"/>
          </a:xfrm>
          <a:prstGeom prst="rect">
            <a:avLst/>
          </a:prstGeom>
          <a:noFill/>
        </p:spPr>
        <p:txBody>
          <a:bodyPr wrap="none" rtlCol="0">
            <a:spAutoFit/>
          </a:bodyPr>
          <a:lstStyle/>
          <a:p>
            <a:r>
              <a:rPr lang="fr-FR" sz="1200" b="1" dirty="0">
                <a:solidFill>
                  <a:schemeClr val="accent1"/>
                </a:solidFill>
              </a:rPr>
              <a:t>Répartition du chiffre d’affaires par ville En </a:t>
            </a:r>
            <a:r>
              <a:rPr lang="fr-FR" sz="1200" b="1" dirty="0" err="1">
                <a:solidFill>
                  <a:schemeClr val="accent1"/>
                </a:solidFill>
              </a:rPr>
              <a:t>Mdhs</a:t>
            </a:r>
            <a:endParaRPr lang="fr-FR" sz="1200" b="1" dirty="0">
              <a:solidFill>
                <a:schemeClr val="accent1"/>
              </a:solidFill>
            </a:endParaRPr>
          </a:p>
        </p:txBody>
      </p:sp>
      <p:sp>
        <p:nvSpPr>
          <p:cNvPr id="39" name="Rectangle : coins arrondis 38">
            <a:extLst>
              <a:ext uri="{FF2B5EF4-FFF2-40B4-BE49-F238E27FC236}">
                <a16:creationId xmlns:a16="http://schemas.microsoft.com/office/drawing/2014/main" id="{7824FB84-013E-42CD-817E-41B10F78686C}"/>
              </a:ext>
            </a:extLst>
          </p:cNvPr>
          <p:cNvSpPr/>
          <p:nvPr/>
        </p:nvSpPr>
        <p:spPr>
          <a:xfrm>
            <a:off x="8913998" y="2131549"/>
            <a:ext cx="3079789" cy="4465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a:solidFill>
                  <a:srgbClr val="C00000"/>
                </a:solidFill>
              </a:rPr>
              <a:t>Hypothèses retenues (En sus de celles du scénario pessimiste)</a:t>
            </a:r>
          </a:p>
          <a:p>
            <a:pPr algn="just"/>
            <a:endParaRPr lang="fr-FR" sz="1200" dirty="0">
              <a:solidFill>
                <a:schemeClr val="tx1">
                  <a:lumMod val="85000"/>
                  <a:lumOff val="15000"/>
                </a:schemeClr>
              </a:solidFill>
            </a:endParaRPr>
          </a:p>
          <a:p>
            <a:pPr marL="285750" indent="-285750" algn="just">
              <a:buFont typeface="Wingdings" panose="05000000000000000000" pitchFamily="2" charset="2"/>
              <a:buChar char="§"/>
            </a:pPr>
            <a:r>
              <a:rPr lang="fr-FR" sz="1200" dirty="0">
                <a:solidFill>
                  <a:schemeClr val="tx1">
                    <a:lumMod val="85000"/>
                    <a:lumOff val="15000"/>
                  </a:schemeClr>
                </a:solidFill>
              </a:rPr>
              <a:t>Commercialisation des produits de la SDR à travers une plate forme numérique</a:t>
            </a:r>
          </a:p>
          <a:p>
            <a:pPr marL="285750" indent="-285750" algn="just">
              <a:buFont typeface="Wingdings" panose="05000000000000000000" pitchFamily="2" charset="2"/>
              <a:buChar char="§"/>
            </a:pPr>
            <a:r>
              <a:rPr lang="fr-FR" sz="1200" dirty="0">
                <a:solidFill>
                  <a:schemeClr val="tx1">
                    <a:lumMod val="85000"/>
                    <a:lumOff val="15000"/>
                  </a:schemeClr>
                </a:solidFill>
              </a:rPr>
              <a:t>Signature de conventions avec le ministère du tourisme pour promouvoir les produits de la région auprès des groupes de touristes</a:t>
            </a:r>
          </a:p>
          <a:p>
            <a:pPr marL="285750" indent="-285750" algn="just">
              <a:buFont typeface="Wingdings" panose="05000000000000000000" pitchFamily="2" charset="2"/>
              <a:buChar char="§"/>
            </a:pPr>
            <a:r>
              <a:rPr lang="fr-FR" sz="1200" dirty="0">
                <a:solidFill>
                  <a:schemeClr val="tx1">
                    <a:lumMod val="85000"/>
                    <a:lumOff val="15000"/>
                  </a:schemeClr>
                </a:solidFill>
              </a:rPr>
              <a:t>Captation de 20% des artisans individuels en croissance annuelle de 10%</a:t>
            </a:r>
          </a:p>
          <a:p>
            <a:pPr marL="285750" indent="-285750" algn="just">
              <a:buFont typeface="Wingdings" panose="05000000000000000000" pitchFamily="2" charset="2"/>
              <a:buChar char="§"/>
            </a:pPr>
            <a:r>
              <a:rPr lang="fr-FR" sz="1200" dirty="0">
                <a:solidFill>
                  <a:schemeClr val="tx1">
                    <a:lumMod val="85000"/>
                    <a:lumOff val="15000"/>
                  </a:schemeClr>
                </a:solidFill>
              </a:rPr>
              <a:t>Prélèvement par la SDR de 5% de commissions de les produits commercialisés à travers les plateformes numériques.</a:t>
            </a:r>
          </a:p>
          <a:p>
            <a:pPr marL="285750" indent="-285750" algn="just">
              <a:buFont typeface="Wingdings" panose="05000000000000000000" pitchFamily="2" charset="2"/>
              <a:buChar char="§"/>
            </a:pPr>
            <a:r>
              <a:rPr lang="fr-FR" sz="1200" dirty="0">
                <a:solidFill>
                  <a:schemeClr val="tx1">
                    <a:lumMod val="85000"/>
                    <a:lumOff val="15000"/>
                  </a:schemeClr>
                </a:solidFill>
              </a:rPr>
              <a:t>Une croissance annuelle du CA  des coopératives de </a:t>
            </a:r>
            <a:r>
              <a:rPr lang="fr-FR" sz="1200" b="1" dirty="0">
                <a:solidFill>
                  <a:schemeClr val="accent6">
                    <a:lumMod val="75000"/>
                  </a:schemeClr>
                </a:solidFill>
              </a:rPr>
              <a:t>13%.</a:t>
            </a:r>
            <a:endParaRPr lang="fr-FR" sz="1200" dirty="0">
              <a:solidFill>
                <a:schemeClr val="bg1">
                  <a:lumMod val="50000"/>
                </a:schemeClr>
              </a:solidFill>
            </a:endParaRPr>
          </a:p>
        </p:txBody>
      </p:sp>
      <p:sp>
        <p:nvSpPr>
          <p:cNvPr id="40" name="Rectangle 39">
            <a:extLst>
              <a:ext uri="{FF2B5EF4-FFF2-40B4-BE49-F238E27FC236}">
                <a16:creationId xmlns:a16="http://schemas.microsoft.com/office/drawing/2014/main" id="{DC18A3B6-C8CB-4B5B-9F53-DED40C0E9CF6}"/>
              </a:ext>
            </a:extLst>
          </p:cNvPr>
          <p:cNvSpPr/>
          <p:nvPr/>
        </p:nvSpPr>
        <p:spPr>
          <a:xfrm>
            <a:off x="6215676" y="4505904"/>
            <a:ext cx="2429050" cy="20912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Gestion de 3 plateformes pendant les deux premières années puis rajout de </a:t>
            </a:r>
            <a:r>
              <a:rPr lang="fr-FR" b="1" dirty="0" err="1">
                <a:solidFill>
                  <a:srgbClr val="C00000"/>
                </a:solidFill>
              </a:rPr>
              <a:t>Assilah</a:t>
            </a:r>
            <a:r>
              <a:rPr lang="fr-FR" b="1" dirty="0">
                <a:solidFill>
                  <a:srgbClr val="C00000"/>
                </a:solidFill>
              </a:rPr>
              <a:t> à partir de la 3</a:t>
            </a:r>
            <a:r>
              <a:rPr lang="fr-FR" b="1" baseline="30000" dirty="0">
                <a:solidFill>
                  <a:srgbClr val="C00000"/>
                </a:solidFill>
              </a:rPr>
              <a:t>ème</a:t>
            </a:r>
            <a:r>
              <a:rPr lang="fr-FR" b="1" dirty="0">
                <a:solidFill>
                  <a:srgbClr val="C00000"/>
                </a:solidFill>
              </a:rPr>
              <a:t> année</a:t>
            </a:r>
          </a:p>
        </p:txBody>
      </p:sp>
      <p:sp>
        <p:nvSpPr>
          <p:cNvPr id="44" name="ZoneTexte 1">
            <a:extLst>
              <a:ext uri="{FF2B5EF4-FFF2-40B4-BE49-F238E27FC236}">
                <a16:creationId xmlns:a16="http://schemas.microsoft.com/office/drawing/2014/main" id="{4D5BB50C-8C1C-44C1-A2BA-10DDB1FF3DDB}"/>
              </a:ext>
            </a:extLst>
          </p:cNvPr>
          <p:cNvSpPr txBox="1"/>
          <p:nvPr/>
        </p:nvSpPr>
        <p:spPr>
          <a:xfrm>
            <a:off x="4953937" y="2428360"/>
            <a:ext cx="914400" cy="31975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800" b="1" dirty="0">
                <a:solidFill>
                  <a:srgbClr val="C00000"/>
                </a:solidFill>
              </a:rPr>
              <a:t>21%   35%  10%  23% </a:t>
            </a:r>
          </a:p>
        </p:txBody>
      </p:sp>
      <p:sp>
        <p:nvSpPr>
          <p:cNvPr id="45" name="ZoneTexte 1">
            <a:extLst>
              <a:ext uri="{FF2B5EF4-FFF2-40B4-BE49-F238E27FC236}">
                <a16:creationId xmlns:a16="http://schemas.microsoft.com/office/drawing/2014/main" id="{B965E205-5470-4141-8698-32B5D0A8A009}"/>
              </a:ext>
            </a:extLst>
          </p:cNvPr>
          <p:cNvSpPr txBox="1"/>
          <p:nvPr/>
        </p:nvSpPr>
        <p:spPr>
          <a:xfrm>
            <a:off x="1313166" y="2319518"/>
            <a:ext cx="914400" cy="27699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b="1" dirty="0">
                <a:solidFill>
                  <a:srgbClr val="C00000"/>
                </a:solidFill>
              </a:rPr>
              <a:t>TCAM</a:t>
            </a:r>
          </a:p>
        </p:txBody>
      </p:sp>
      <p:graphicFrame>
        <p:nvGraphicFramePr>
          <p:cNvPr id="47" name="Tableau 46">
            <a:extLst>
              <a:ext uri="{FF2B5EF4-FFF2-40B4-BE49-F238E27FC236}">
                <a16:creationId xmlns:a16="http://schemas.microsoft.com/office/drawing/2014/main" id="{4E14D134-6C1B-46A7-8F99-D531A7FDA2BD}"/>
              </a:ext>
            </a:extLst>
          </p:cNvPr>
          <p:cNvGraphicFramePr>
            <a:graphicFrameLocks noGrp="1"/>
          </p:cNvGraphicFramePr>
          <p:nvPr>
            <p:extLst>
              <p:ext uri="{D42A27DB-BD31-4B8C-83A1-F6EECF244321}">
                <p14:modId xmlns:p14="http://schemas.microsoft.com/office/powerpoint/2010/main" val="2259633784"/>
              </p:ext>
            </p:extLst>
          </p:nvPr>
        </p:nvGraphicFramePr>
        <p:xfrm>
          <a:off x="1177566" y="4810450"/>
          <a:ext cx="4970793" cy="1549401"/>
        </p:xfrm>
        <a:graphic>
          <a:graphicData uri="http://schemas.openxmlformats.org/drawingml/2006/table">
            <a:tbl>
              <a:tblPr/>
              <a:tblGrid>
                <a:gridCol w="1721908">
                  <a:extLst>
                    <a:ext uri="{9D8B030D-6E8A-4147-A177-3AD203B41FA5}">
                      <a16:colId xmlns:a16="http://schemas.microsoft.com/office/drawing/2014/main" val="373340275"/>
                    </a:ext>
                  </a:extLst>
                </a:gridCol>
                <a:gridCol w="649777">
                  <a:extLst>
                    <a:ext uri="{9D8B030D-6E8A-4147-A177-3AD203B41FA5}">
                      <a16:colId xmlns:a16="http://schemas.microsoft.com/office/drawing/2014/main" val="1053370238"/>
                    </a:ext>
                  </a:extLst>
                </a:gridCol>
                <a:gridCol w="649777">
                  <a:extLst>
                    <a:ext uri="{9D8B030D-6E8A-4147-A177-3AD203B41FA5}">
                      <a16:colId xmlns:a16="http://schemas.microsoft.com/office/drawing/2014/main" val="1548665321"/>
                    </a:ext>
                  </a:extLst>
                </a:gridCol>
                <a:gridCol w="649777">
                  <a:extLst>
                    <a:ext uri="{9D8B030D-6E8A-4147-A177-3AD203B41FA5}">
                      <a16:colId xmlns:a16="http://schemas.microsoft.com/office/drawing/2014/main" val="3139636393"/>
                    </a:ext>
                  </a:extLst>
                </a:gridCol>
                <a:gridCol w="649777">
                  <a:extLst>
                    <a:ext uri="{9D8B030D-6E8A-4147-A177-3AD203B41FA5}">
                      <a16:colId xmlns:a16="http://schemas.microsoft.com/office/drawing/2014/main" val="2499880339"/>
                    </a:ext>
                  </a:extLst>
                </a:gridCol>
                <a:gridCol w="649777">
                  <a:extLst>
                    <a:ext uri="{9D8B030D-6E8A-4147-A177-3AD203B41FA5}">
                      <a16:colId xmlns:a16="http://schemas.microsoft.com/office/drawing/2014/main" val="3681797068"/>
                    </a:ext>
                  </a:extLst>
                </a:gridCol>
              </a:tblGrid>
              <a:tr h="186055">
                <a:tc>
                  <a:txBody>
                    <a:bodyPr/>
                    <a:lstStyle/>
                    <a:p>
                      <a:pPr algn="l" fontAlgn="b"/>
                      <a:r>
                        <a:rPr lang="fr-FR" sz="1000" b="1" i="0" u="sng" strike="noStrike" dirty="0">
                          <a:solidFill>
                            <a:srgbClr val="8EA9DB"/>
                          </a:solidFill>
                          <a:effectLst/>
                          <a:latin typeface="Calibri" panose="020F0502020204030204" pitchFamily="34" charset="0"/>
                        </a:rPr>
                        <a:t>En </a:t>
                      </a:r>
                      <a:r>
                        <a:rPr lang="fr-FR" sz="1000" b="1" i="0" u="sng" strike="noStrike" dirty="0" err="1">
                          <a:solidFill>
                            <a:srgbClr val="8EA9DB"/>
                          </a:solidFill>
                          <a:effectLst/>
                          <a:latin typeface="Calibri" panose="020F0502020204030204" pitchFamily="34" charset="0"/>
                        </a:rPr>
                        <a:t>Kdhs</a:t>
                      </a:r>
                      <a:endParaRPr lang="fr-FR" sz="1000" b="1" i="0" u="sng" strike="noStrike" dirty="0">
                        <a:solidFill>
                          <a:srgbClr val="8EA9DB"/>
                        </a:solidFill>
                        <a:effectLst/>
                        <a:latin typeface="Calibri" panose="020F0502020204030204" pitchFamily="34" charset="0"/>
                      </a:endParaRP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fr-FR" sz="1000" b="1" i="0" u="none" strike="noStrike">
                          <a:solidFill>
                            <a:srgbClr val="FFFFFF"/>
                          </a:solidFill>
                          <a:effectLst/>
                          <a:latin typeface="Calibri" panose="020F0502020204030204" pitchFamily="34" charset="0"/>
                        </a:rPr>
                        <a:t>Année 1</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2</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3</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4</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000" b="1" i="0" u="none" strike="noStrike">
                          <a:solidFill>
                            <a:srgbClr val="FFFFFF"/>
                          </a:solidFill>
                          <a:effectLst/>
                          <a:latin typeface="Calibri" panose="020F0502020204030204" pitchFamily="34" charset="0"/>
                        </a:rPr>
                        <a:t>Année 5</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extLst>
                  <a:ext uri="{0D108BD9-81ED-4DB2-BD59-A6C34878D82A}">
                    <a16:rowId xmlns:a16="http://schemas.microsoft.com/office/drawing/2014/main" val="1503542496"/>
                  </a:ext>
                </a:extLst>
              </a:tr>
              <a:tr h="186055">
                <a:tc>
                  <a:txBody>
                    <a:bodyPr/>
                    <a:lstStyle/>
                    <a:p>
                      <a:pPr algn="l" fontAlgn="b"/>
                      <a:r>
                        <a:rPr lang="fr-FR" sz="1000" b="1" i="0" u="none" strike="noStrike">
                          <a:solidFill>
                            <a:srgbClr val="8EA9DB"/>
                          </a:solidFill>
                          <a:effectLst/>
                          <a:latin typeface="Calibri" panose="020F0502020204030204" pitchFamily="34" charset="0"/>
                        </a:rPr>
                        <a:t>Cotisations fixes</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147,6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147,6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187,2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187,2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187,2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2802766"/>
                  </a:ext>
                </a:extLst>
              </a:tr>
              <a:tr h="186055">
                <a:tc>
                  <a:txBody>
                    <a:bodyPr/>
                    <a:lstStyle/>
                    <a:p>
                      <a:pPr algn="l" fontAlgn="b"/>
                      <a:r>
                        <a:rPr lang="fr-FR" sz="1000" b="1" i="0" u="none" strike="noStrike">
                          <a:solidFill>
                            <a:srgbClr val="8EA9DB"/>
                          </a:solidFill>
                          <a:effectLst/>
                          <a:latin typeface="Calibri" panose="020F0502020204030204" pitchFamily="34" charset="0"/>
                        </a:rPr>
                        <a:t>Commission Artisans Plateforme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816,4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1 615,4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2 881,4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3 550,0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4 770,6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40398255"/>
                  </a:ext>
                </a:extLst>
              </a:tr>
              <a:tr h="186055">
                <a:tc>
                  <a:txBody>
                    <a:bodyPr/>
                    <a:lstStyle/>
                    <a:p>
                      <a:pPr algn="l" fontAlgn="b"/>
                      <a:r>
                        <a:rPr lang="fr-FR" sz="1000" b="1" i="0" u="none" strike="noStrike">
                          <a:solidFill>
                            <a:srgbClr val="8EA9DB"/>
                          </a:solidFill>
                          <a:effectLst/>
                          <a:latin typeface="Calibri" panose="020F0502020204030204" pitchFamily="34" charset="0"/>
                        </a:rPr>
                        <a:t>Commission Artisans indivduels</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1 389,7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1 697,5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2 284,0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2 512,4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2 763,7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30797235"/>
                  </a:ext>
                </a:extLst>
              </a:tr>
              <a:tr h="186055">
                <a:tc>
                  <a:txBody>
                    <a:bodyPr/>
                    <a:lstStyle/>
                    <a:p>
                      <a:pPr algn="l" fontAlgn="b"/>
                      <a:r>
                        <a:rPr lang="fr-FR" sz="1000" b="1" i="0" u="none" strike="noStrike">
                          <a:solidFill>
                            <a:srgbClr val="8EA9DB"/>
                          </a:solidFill>
                          <a:effectLst/>
                          <a:latin typeface="Calibri" panose="020F0502020204030204" pitchFamily="34" charset="0"/>
                        </a:rPr>
                        <a:t>Commission conventions Tourisme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82854400"/>
                  </a:ext>
                </a:extLst>
              </a:tr>
              <a:tr h="186055">
                <a:tc>
                  <a:txBody>
                    <a:bodyPr/>
                    <a:lstStyle/>
                    <a:p>
                      <a:pPr algn="l" fontAlgn="b"/>
                      <a:r>
                        <a:rPr lang="fr-FR" sz="1000" b="1" i="0" u="none" strike="noStrike">
                          <a:solidFill>
                            <a:srgbClr val="8EA9DB"/>
                          </a:solidFill>
                          <a:effectLst/>
                          <a:latin typeface="Calibri" panose="020F0502020204030204" pitchFamily="34" charset="0"/>
                        </a:rPr>
                        <a:t>Commission E-Commerce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521,1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636,6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888,3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1 021,6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1 174,8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2301289"/>
                  </a:ext>
                </a:extLst>
              </a:tr>
              <a:tr h="186055">
                <a:tc>
                  <a:txBody>
                    <a:bodyPr/>
                    <a:lstStyle/>
                    <a:p>
                      <a:pPr algn="l" fontAlgn="b"/>
                      <a:r>
                        <a:rPr lang="fr-FR" sz="1000" b="1" i="0" u="none" strike="noStrike">
                          <a:solidFill>
                            <a:srgbClr val="8EA9DB"/>
                          </a:solidFill>
                          <a:effectLst/>
                          <a:latin typeface="Calibri" panose="020F0502020204030204" pitchFamily="34" charset="0"/>
                        </a:rPr>
                        <a:t>Total CA SDR</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2 874,8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4 097,1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6 240,9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7 271,2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dirty="0">
                          <a:solidFill>
                            <a:srgbClr val="000000"/>
                          </a:solidFill>
                          <a:effectLst/>
                          <a:latin typeface="Calibri" panose="020F0502020204030204" pitchFamily="34" charset="0"/>
                        </a:rPr>
                        <a:t>8 896,2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04294102"/>
                  </a:ext>
                </a:extLst>
              </a:tr>
            </a:tbl>
          </a:graphicData>
        </a:graphic>
      </p:graphicFrame>
      <p:graphicFrame>
        <p:nvGraphicFramePr>
          <p:cNvPr id="13" name="Graphique 12">
            <a:extLst>
              <a:ext uri="{FF2B5EF4-FFF2-40B4-BE49-F238E27FC236}">
                <a16:creationId xmlns:a16="http://schemas.microsoft.com/office/drawing/2014/main" id="{E6F5F0CE-0A37-4A60-9DB9-1AC7CD7470D4}"/>
              </a:ext>
            </a:extLst>
          </p:cNvPr>
          <p:cNvGraphicFramePr>
            <a:graphicFrameLocks/>
          </p:cNvGraphicFramePr>
          <p:nvPr>
            <p:extLst>
              <p:ext uri="{D42A27DB-BD31-4B8C-83A1-F6EECF244321}">
                <p14:modId xmlns:p14="http://schemas.microsoft.com/office/powerpoint/2010/main" val="2618379678"/>
              </p:ext>
            </p:extLst>
          </p:nvPr>
        </p:nvGraphicFramePr>
        <p:xfrm>
          <a:off x="6215676" y="2036000"/>
          <a:ext cx="2490442" cy="2487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58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14">
            <a:extLst>
              <a:ext uri="{FF2B5EF4-FFF2-40B4-BE49-F238E27FC236}">
                <a16:creationId xmlns:a16="http://schemas.microsoft.com/office/drawing/2014/main" id="{C4943D06-99BD-41AF-AE5E-F514DFE7C1C3}"/>
              </a:ext>
            </a:extLst>
          </p:cNvPr>
          <p:cNvGraphicFramePr>
            <a:graphicFrameLocks/>
          </p:cNvGraphicFramePr>
          <p:nvPr>
            <p:extLst>
              <p:ext uri="{D42A27DB-BD31-4B8C-83A1-F6EECF244321}">
                <p14:modId xmlns:p14="http://schemas.microsoft.com/office/powerpoint/2010/main" val="2479057170"/>
              </p:ext>
            </p:extLst>
          </p:nvPr>
        </p:nvGraphicFramePr>
        <p:xfrm>
          <a:off x="978800" y="2029221"/>
          <a:ext cx="5375672" cy="27602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Scénario</a:t>
            </a:r>
            <a:r>
              <a:rPr lang="en-US" sz="2800" dirty="0">
                <a:solidFill>
                  <a:srgbClr val="76DCE4"/>
                </a:solidFill>
              </a:rPr>
              <a:t> </a:t>
            </a:r>
            <a:r>
              <a:rPr lang="en-US" sz="2800" dirty="0" err="1">
                <a:solidFill>
                  <a:srgbClr val="76DCE4"/>
                </a:solidFill>
              </a:rPr>
              <a:t>Optimiste</a:t>
            </a:r>
            <a:r>
              <a:rPr lang="en-US" sz="2800" dirty="0">
                <a:solidFill>
                  <a:srgbClr val="76DCE4"/>
                </a:solidFill>
              </a:rPr>
              <a:t> </a:t>
            </a:r>
            <a:r>
              <a:rPr lang="en-US" sz="3200" dirty="0">
                <a:solidFill>
                  <a:srgbClr val="76DCE4"/>
                </a:solidFill>
              </a:rPr>
              <a:t> </a:t>
            </a:r>
            <a:endParaRPr lang="en-US" sz="3600" dirty="0">
              <a:solidFill>
                <a:schemeClr val="accent4"/>
              </a:solidFill>
            </a:endParaRPr>
          </a:p>
        </p:txBody>
      </p:sp>
      <p:sp>
        <p:nvSpPr>
          <p:cNvPr id="7" name="ZoneTexte 6">
            <a:extLst>
              <a:ext uri="{FF2B5EF4-FFF2-40B4-BE49-F238E27FC236}">
                <a16:creationId xmlns:a16="http://schemas.microsoft.com/office/drawing/2014/main" id="{C54D4BC5-FAB9-41C1-B143-537E90577D9A}"/>
              </a:ext>
            </a:extLst>
          </p:cNvPr>
          <p:cNvSpPr txBox="1"/>
          <p:nvPr/>
        </p:nvSpPr>
        <p:spPr>
          <a:xfrm>
            <a:off x="2030754" y="2057400"/>
            <a:ext cx="3290453" cy="276999"/>
          </a:xfrm>
          <a:prstGeom prst="rect">
            <a:avLst/>
          </a:prstGeom>
          <a:noFill/>
        </p:spPr>
        <p:txBody>
          <a:bodyPr wrap="none" rtlCol="0">
            <a:spAutoFit/>
          </a:bodyPr>
          <a:lstStyle/>
          <a:p>
            <a:r>
              <a:rPr lang="fr-FR" sz="1200" b="1" dirty="0">
                <a:solidFill>
                  <a:schemeClr val="accent1"/>
                </a:solidFill>
              </a:rPr>
              <a:t>Evolution du chiffre d’affaires sur 5 ans (En </a:t>
            </a:r>
            <a:r>
              <a:rPr lang="fr-FR" sz="1200" b="1" dirty="0" err="1">
                <a:solidFill>
                  <a:schemeClr val="accent1"/>
                </a:solidFill>
              </a:rPr>
              <a:t>Mdh</a:t>
            </a:r>
            <a:r>
              <a:rPr lang="fr-FR" sz="1200" b="1" dirty="0">
                <a:solidFill>
                  <a:schemeClr val="accent1"/>
                </a:solidFill>
              </a:rPr>
              <a:t>)</a:t>
            </a:r>
          </a:p>
        </p:txBody>
      </p:sp>
      <p:sp>
        <p:nvSpPr>
          <p:cNvPr id="39" name="Rectangle : coins arrondis 38">
            <a:extLst>
              <a:ext uri="{FF2B5EF4-FFF2-40B4-BE49-F238E27FC236}">
                <a16:creationId xmlns:a16="http://schemas.microsoft.com/office/drawing/2014/main" id="{7824FB84-013E-42CD-817E-41B10F78686C}"/>
              </a:ext>
            </a:extLst>
          </p:cNvPr>
          <p:cNvSpPr/>
          <p:nvPr/>
        </p:nvSpPr>
        <p:spPr>
          <a:xfrm>
            <a:off x="8913998" y="2131549"/>
            <a:ext cx="3079789" cy="4465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a:solidFill>
                  <a:srgbClr val="C00000"/>
                </a:solidFill>
              </a:rPr>
              <a:t>Hypothèses retenues (En sus de celles du scénario pessimiste &amp; Central)</a:t>
            </a:r>
          </a:p>
          <a:p>
            <a:pPr algn="just"/>
            <a:endParaRPr lang="fr-FR" sz="1200" dirty="0">
              <a:solidFill>
                <a:schemeClr val="tx1">
                  <a:lumMod val="85000"/>
                  <a:lumOff val="15000"/>
                </a:schemeClr>
              </a:solidFill>
            </a:endParaRPr>
          </a:p>
          <a:p>
            <a:pPr marL="285750" indent="-285750" algn="just">
              <a:buFont typeface="Wingdings" panose="05000000000000000000" pitchFamily="2" charset="2"/>
              <a:buChar char="§"/>
            </a:pPr>
            <a:r>
              <a:rPr lang="fr-FR" sz="1200" dirty="0">
                <a:solidFill>
                  <a:schemeClr val="tx1">
                    <a:lumMod val="85000"/>
                    <a:lumOff val="15000"/>
                  </a:schemeClr>
                </a:solidFill>
              </a:rPr>
              <a:t>Organisation des salons et foire de la région</a:t>
            </a:r>
          </a:p>
          <a:p>
            <a:pPr marL="285750" indent="-285750" algn="just">
              <a:buFont typeface="Wingdings" panose="05000000000000000000" pitchFamily="2" charset="2"/>
              <a:buChar char="§"/>
            </a:pPr>
            <a:r>
              <a:rPr lang="fr-FR" sz="1200" dirty="0">
                <a:solidFill>
                  <a:schemeClr val="tx1">
                    <a:lumMod val="85000"/>
                    <a:lumOff val="15000"/>
                  </a:schemeClr>
                </a:solidFill>
              </a:rPr>
              <a:t>Captation de 15% du CA des coopératives à travers les foires</a:t>
            </a:r>
          </a:p>
          <a:p>
            <a:pPr marL="285750" indent="-285750" algn="just">
              <a:buFont typeface="Wingdings" panose="05000000000000000000" pitchFamily="2" charset="2"/>
              <a:buChar char="§"/>
            </a:pPr>
            <a:r>
              <a:rPr lang="fr-FR" sz="1200" dirty="0">
                <a:solidFill>
                  <a:schemeClr val="tx1">
                    <a:lumMod val="85000"/>
                    <a:lumOff val="15000"/>
                  </a:schemeClr>
                </a:solidFill>
              </a:rPr>
              <a:t>Prélèvement par la SDR de 5% de commissions de les produits commercialisés à travers les foires </a:t>
            </a:r>
            <a:r>
              <a:rPr lang="fr-FR" sz="1200">
                <a:solidFill>
                  <a:schemeClr val="tx1">
                    <a:lumMod val="85000"/>
                    <a:lumOff val="15000"/>
                  </a:schemeClr>
                </a:solidFill>
              </a:rPr>
              <a:t>organisés.</a:t>
            </a:r>
            <a:endParaRPr lang="fr-FR" sz="1200" dirty="0">
              <a:solidFill>
                <a:schemeClr val="tx1">
                  <a:lumMod val="85000"/>
                  <a:lumOff val="15000"/>
                </a:schemeClr>
              </a:solidFill>
            </a:endParaRPr>
          </a:p>
        </p:txBody>
      </p:sp>
      <p:sp>
        <p:nvSpPr>
          <p:cNvPr id="40" name="Rectangle 39">
            <a:extLst>
              <a:ext uri="{FF2B5EF4-FFF2-40B4-BE49-F238E27FC236}">
                <a16:creationId xmlns:a16="http://schemas.microsoft.com/office/drawing/2014/main" id="{DC18A3B6-C8CB-4B5B-9F53-DED40C0E9CF6}"/>
              </a:ext>
            </a:extLst>
          </p:cNvPr>
          <p:cNvSpPr/>
          <p:nvPr/>
        </p:nvSpPr>
        <p:spPr>
          <a:xfrm>
            <a:off x="6267618" y="4744502"/>
            <a:ext cx="2429050" cy="18526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Gestion de toutes les plateformes à partir de la première année</a:t>
            </a:r>
          </a:p>
        </p:txBody>
      </p:sp>
      <p:sp>
        <p:nvSpPr>
          <p:cNvPr id="44" name="ZoneTexte 1">
            <a:extLst>
              <a:ext uri="{FF2B5EF4-FFF2-40B4-BE49-F238E27FC236}">
                <a16:creationId xmlns:a16="http://schemas.microsoft.com/office/drawing/2014/main" id="{4D5BB50C-8C1C-44C1-A2BA-10DDB1FF3DDB}"/>
              </a:ext>
            </a:extLst>
          </p:cNvPr>
          <p:cNvSpPr txBox="1"/>
          <p:nvPr/>
        </p:nvSpPr>
        <p:spPr>
          <a:xfrm>
            <a:off x="5167110" y="2428360"/>
            <a:ext cx="914400" cy="31975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700" b="1" dirty="0">
                <a:solidFill>
                  <a:srgbClr val="C00000"/>
                </a:solidFill>
              </a:rPr>
              <a:t>12%  25%  14%  16% 18% </a:t>
            </a:r>
          </a:p>
        </p:txBody>
      </p:sp>
      <p:sp>
        <p:nvSpPr>
          <p:cNvPr id="45" name="ZoneTexte 1">
            <a:extLst>
              <a:ext uri="{FF2B5EF4-FFF2-40B4-BE49-F238E27FC236}">
                <a16:creationId xmlns:a16="http://schemas.microsoft.com/office/drawing/2014/main" id="{B965E205-5470-4141-8698-32B5D0A8A009}"/>
              </a:ext>
            </a:extLst>
          </p:cNvPr>
          <p:cNvSpPr txBox="1"/>
          <p:nvPr/>
        </p:nvSpPr>
        <p:spPr>
          <a:xfrm>
            <a:off x="1313166" y="2319518"/>
            <a:ext cx="914400" cy="27699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b="1" dirty="0">
                <a:solidFill>
                  <a:srgbClr val="C00000"/>
                </a:solidFill>
              </a:rPr>
              <a:t>TCAM</a:t>
            </a:r>
          </a:p>
        </p:txBody>
      </p:sp>
      <p:graphicFrame>
        <p:nvGraphicFramePr>
          <p:cNvPr id="13" name="Graphique 12">
            <a:extLst>
              <a:ext uri="{FF2B5EF4-FFF2-40B4-BE49-F238E27FC236}">
                <a16:creationId xmlns:a16="http://schemas.microsoft.com/office/drawing/2014/main" id="{FC97CF6F-056D-40B2-9228-CAE7696166DF}"/>
              </a:ext>
            </a:extLst>
          </p:cNvPr>
          <p:cNvGraphicFramePr>
            <a:graphicFrameLocks/>
          </p:cNvGraphicFramePr>
          <p:nvPr>
            <p:extLst>
              <p:ext uri="{D42A27DB-BD31-4B8C-83A1-F6EECF244321}">
                <p14:modId xmlns:p14="http://schemas.microsoft.com/office/powerpoint/2010/main" val="3782842079"/>
              </p:ext>
            </p:extLst>
          </p:nvPr>
        </p:nvGraphicFramePr>
        <p:xfrm>
          <a:off x="6085667" y="2428360"/>
          <a:ext cx="2704915" cy="2194128"/>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D63B5A9A-D056-4258-BD7C-506135BFDF3B}"/>
              </a:ext>
            </a:extLst>
          </p:cNvPr>
          <p:cNvSpPr txBox="1"/>
          <p:nvPr/>
        </p:nvSpPr>
        <p:spPr>
          <a:xfrm>
            <a:off x="6489108" y="2074930"/>
            <a:ext cx="2179507" cy="276999"/>
          </a:xfrm>
          <a:prstGeom prst="rect">
            <a:avLst/>
          </a:prstGeom>
          <a:noFill/>
        </p:spPr>
        <p:txBody>
          <a:bodyPr wrap="none" rtlCol="0">
            <a:spAutoFit/>
          </a:bodyPr>
          <a:lstStyle/>
          <a:p>
            <a:r>
              <a:rPr lang="fr-FR" sz="1200" b="1" dirty="0">
                <a:solidFill>
                  <a:schemeClr val="accent1"/>
                </a:solidFill>
              </a:rPr>
              <a:t>Répartition du chiffre d’affaires</a:t>
            </a:r>
          </a:p>
        </p:txBody>
      </p:sp>
      <p:graphicFrame>
        <p:nvGraphicFramePr>
          <p:cNvPr id="3" name="Tableau 2">
            <a:extLst>
              <a:ext uri="{FF2B5EF4-FFF2-40B4-BE49-F238E27FC236}">
                <a16:creationId xmlns:a16="http://schemas.microsoft.com/office/drawing/2014/main" id="{29AB21A3-6572-4716-A25C-C61CB98B8298}"/>
              </a:ext>
            </a:extLst>
          </p:cNvPr>
          <p:cNvGraphicFramePr>
            <a:graphicFrameLocks noGrp="1"/>
          </p:cNvGraphicFramePr>
          <p:nvPr>
            <p:extLst>
              <p:ext uri="{D42A27DB-BD31-4B8C-83A1-F6EECF244321}">
                <p14:modId xmlns:p14="http://schemas.microsoft.com/office/powerpoint/2010/main" val="2707033045"/>
              </p:ext>
            </p:extLst>
          </p:nvPr>
        </p:nvGraphicFramePr>
        <p:xfrm>
          <a:off x="1177566" y="4817610"/>
          <a:ext cx="5047171" cy="1504405"/>
        </p:xfrm>
        <a:graphic>
          <a:graphicData uri="http://schemas.openxmlformats.org/drawingml/2006/table">
            <a:tbl>
              <a:tblPr/>
              <a:tblGrid>
                <a:gridCol w="1790931">
                  <a:extLst>
                    <a:ext uri="{9D8B030D-6E8A-4147-A177-3AD203B41FA5}">
                      <a16:colId xmlns:a16="http://schemas.microsoft.com/office/drawing/2014/main" val="267767922"/>
                    </a:ext>
                  </a:extLst>
                </a:gridCol>
                <a:gridCol w="651248">
                  <a:extLst>
                    <a:ext uri="{9D8B030D-6E8A-4147-A177-3AD203B41FA5}">
                      <a16:colId xmlns:a16="http://schemas.microsoft.com/office/drawing/2014/main" val="3070114041"/>
                    </a:ext>
                  </a:extLst>
                </a:gridCol>
                <a:gridCol w="651248">
                  <a:extLst>
                    <a:ext uri="{9D8B030D-6E8A-4147-A177-3AD203B41FA5}">
                      <a16:colId xmlns:a16="http://schemas.microsoft.com/office/drawing/2014/main" val="1631377206"/>
                    </a:ext>
                  </a:extLst>
                </a:gridCol>
                <a:gridCol w="651248">
                  <a:extLst>
                    <a:ext uri="{9D8B030D-6E8A-4147-A177-3AD203B41FA5}">
                      <a16:colId xmlns:a16="http://schemas.microsoft.com/office/drawing/2014/main" val="840293133"/>
                    </a:ext>
                  </a:extLst>
                </a:gridCol>
                <a:gridCol w="651248">
                  <a:extLst>
                    <a:ext uri="{9D8B030D-6E8A-4147-A177-3AD203B41FA5}">
                      <a16:colId xmlns:a16="http://schemas.microsoft.com/office/drawing/2014/main" val="3693357314"/>
                    </a:ext>
                  </a:extLst>
                </a:gridCol>
                <a:gridCol w="651248">
                  <a:extLst>
                    <a:ext uri="{9D8B030D-6E8A-4147-A177-3AD203B41FA5}">
                      <a16:colId xmlns:a16="http://schemas.microsoft.com/office/drawing/2014/main" val="2001865453"/>
                    </a:ext>
                  </a:extLst>
                </a:gridCol>
              </a:tblGrid>
              <a:tr h="214915">
                <a:tc>
                  <a:txBody>
                    <a:bodyPr/>
                    <a:lstStyle/>
                    <a:p>
                      <a:pPr algn="l" fontAlgn="b"/>
                      <a:r>
                        <a:rPr lang="fr-FR" sz="1000" b="1" i="0" u="sng" strike="noStrike" dirty="0">
                          <a:solidFill>
                            <a:srgbClr val="8EA9DB"/>
                          </a:solidFill>
                          <a:effectLst/>
                          <a:latin typeface="Calibri" panose="020F0502020204030204" pitchFamily="34" charset="0"/>
                        </a:rPr>
                        <a:t>En </a:t>
                      </a:r>
                      <a:r>
                        <a:rPr lang="fr-FR" sz="1000" b="1" i="0" u="sng" strike="noStrike" dirty="0" err="1">
                          <a:solidFill>
                            <a:srgbClr val="8EA9DB"/>
                          </a:solidFill>
                          <a:effectLst/>
                          <a:latin typeface="Calibri" panose="020F0502020204030204" pitchFamily="34" charset="0"/>
                        </a:rPr>
                        <a:t>Kdhs</a:t>
                      </a:r>
                      <a:endParaRPr lang="fr-FR" sz="1000" b="1" i="0" u="sng" strike="noStrike" dirty="0">
                        <a:solidFill>
                          <a:srgbClr val="8EA9DB"/>
                        </a:solidFill>
                        <a:effectLst/>
                        <a:latin typeface="Calibri" panose="020F0502020204030204" pitchFamily="34" charset="0"/>
                      </a:endParaRP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fr-FR" sz="1100" b="1" i="0" u="none" strike="noStrike">
                          <a:solidFill>
                            <a:srgbClr val="FFFFFF"/>
                          </a:solidFill>
                          <a:effectLst/>
                          <a:latin typeface="Calibri" panose="020F0502020204030204" pitchFamily="34" charset="0"/>
                        </a:rPr>
                        <a:t>Année 1</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2</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3</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4</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tc>
                  <a:txBody>
                    <a:bodyPr/>
                    <a:lstStyle/>
                    <a:p>
                      <a:pPr algn="ctr" fontAlgn="b"/>
                      <a:r>
                        <a:rPr lang="fr-FR" sz="1100" b="1" i="0" u="none" strike="noStrike">
                          <a:solidFill>
                            <a:srgbClr val="FFFFFF"/>
                          </a:solidFill>
                          <a:effectLst/>
                          <a:latin typeface="Calibri" panose="020F0502020204030204" pitchFamily="34" charset="0"/>
                        </a:rPr>
                        <a:t>Année 5</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05496"/>
                    </a:solidFill>
                  </a:tcPr>
                </a:tc>
                <a:extLst>
                  <a:ext uri="{0D108BD9-81ED-4DB2-BD59-A6C34878D82A}">
                    <a16:rowId xmlns:a16="http://schemas.microsoft.com/office/drawing/2014/main" val="2013558744"/>
                  </a:ext>
                </a:extLst>
              </a:tr>
              <a:tr h="214915">
                <a:tc>
                  <a:txBody>
                    <a:bodyPr/>
                    <a:lstStyle/>
                    <a:p>
                      <a:pPr algn="l" fontAlgn="b"/>
                      <a:r>
                        <a:rPr lang="fr-FR" sz="1000" b="1" i="0" u="none" strike="noStrike">
                          <a:solidFill>
                            <a:srgbClr val="8EA9DB"/>
                          </a:solidFill>
                          <a:effectLst/>
                          <a:latin typeface="Calibri" panose="020F0502020204030204" pitchFamily="34" charset="0"/>
                        </a:rPr>
                        <a:t>Cotisations fixes</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428,4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428,4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428,4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428,4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428,4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49038415"/>
                  </a:ext>
                </a:extLst>
              </a:tr>
              <a:tr h="214915">
                <a:tc>
                  <a:txBody>
                    <a:bodyPr/>
                    <a:lstStyle/>
                    <a:p>
                      <a:pPr algn="l" fontAlgn="b"/>
                      <a:r>
                        <a:rPr lang="fr-FR" sz="1000" b="1" i="0" u="none" strike="noStrike">
                          <a:solidFill>
                            <a:srgbClr val="8EA9DB"/>
                          </a:solidFill>
                          <a:effectLst/>
                          <a:latin typeface="Calibri" panose="020F0502020204030204" pitchFamily="34" charset="0"/>
                        </a:rPr>
                        <a:t>Commission Artisans Plateforme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1 599,8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2 796,3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4 043,8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4 992,3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6 628,0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60342509"/>
                  </a:ext>
                </a:extLst>
              </a:tr>
              <a:tr h="214915">
                <a:tc>
                  <a:txBody>
                    <a:bodyPr/>
                    <a:lstStyle/>
                    <a:p>
                      <a:pPr algn="l" fontAlgn="b"/>
                      <a:r>
                        <a:rPr lang="fr-FR" sz="1000" b="1" i="0" u="none" strike="noStrike" dirty="0">
                          <a:solidFill>
                            <a:srgbClr val="8EA9DB"/>
                          </a:solidFill>
                          <a:effectLst/>
                          <a:latin typeface="Calibri" panose="020F0502020204030204" pitchFamily="34" charset="0"/>
                        </a:rPr>
                        <a:t>Commission Artisans </a:t>
                      </a:r>
                      <a:r>
                        <a:rPr lang="fr-FR" sz="1000" b="1" i="0" u="none" strike="noStrike" dirty="0" err="1">
                          <a:solidFill>
                            <a:srgbClr val="8EA9DB"/>
                          </a:solidFill>
                          <a:effectLst/>
                          <a:latin typeface="Calibri" panose="020F0502020204030204" pitchFamily="34" charset="0"/>
                        </a:rPr>
                        <a:t>indivduels</a:t>
                      </a:r>
                      <a:endParaRPr lang="fr-FR" sz="1000" b="1" i="0" u="none" strike="noStrike" dirty="0">
                        <a:solidFill>
                          <a:srgbClr val="8EA9DB"/>
                        </a:solidFill>
                        <a:effectLst/>
                        <a:latin typeface="Calibri" panose="020F0502020204030204" pitchFamily="34" charset="0"/>
                      </a:endParaRP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1 915,3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2 106,8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2 317,5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2 549,3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2 804,2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7020565"/>
                  </a:ext>
                </a:extLst>
              </a:tr>
              <a:tr h="214915">
                <a:tc>
                  <a:txBody>
                    <a:bodyPr/>
                    <a:lstStyle/>
                    <a:p>
                      <a:pPr algn="l" fontAlgn="b"/>
                      <a:r>
                        <a:rPr lang="fr-FR" sz="1000" b="1" i="0" u="none" strike="noStrike" dirty="0">
                          <a:solidFill>
                            <a:srgbClr val="8EA9DB"/>
                          </a:solidFill>
                          <a:effectLst/>
                          <a:latin typeface="Calibri" panose="020F0502020204030204" pitchFamily="34" charset="0"/>
                        </a:rPr>
                        <a:t>Commission E-Commerce</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957,7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1 053,4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1 211,4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1 453,7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1 744,5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6278321"/>
                  </a:ext>
                </a:extLst>
              </a:tr>
              <a:tr h="214915">
                <a:tc>
                  <a:txBody>
                    <a:bodyPr/>
                    <a:lstStyle/>
                    <a:p>
                      <a:pPr algn="l" fontAlgn="b"/>
                      <a:r>
                        <a:rPr lang="fr-FR" sz="1000" b="1" i="0" u="none" strike="noStrike" dirty="0">
                          <a:solidFill>
                            <a:srgbClr val="8EA9DB"/>
                          </a:solidFill>
                          <a:effectLst/>
                          <a:latin typeface="Calibri" panose="020F0502020204030204" pitchFamily="34" charset="0"/>
                        </a:rPr>
                        <a:t>Commission Salons et foires</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790,1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908,6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1 090,3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1 308,3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70333636"/>
                  </a:ext>
                </a:extLst>
              </a:tr>
              <a:tr h="214915">
                <a:tc>
                  <a:txBody>
                    <a:bodyPr/>
                    <a:lstStyle/>
                    <a:p>
                      <a:pPr algn="l" fontAlgn="b"/>
                      <a:r>
                        <a:rPr lang="fr-FR" sz="1000" b="1" i="0" u="none" strike="noStrike" dirty="0">
                          <a:solidFill>
                            <a:srgbClr val="8EA9DB"/>
                          </a:solidFill>
                          <a:effectLst/>
                          <a:latin typeface="Calibri" panose="020F0502020204030204" pitchFamily="34" charset="0"/>
                        </a:rPr>
                        <a:t>Total CA SDR</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4 901,2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7 175,0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8 909,7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a:solidFill>
                            <a:srgbClr val="000000"/>
                          </a:solidFill>
                          <a:effectLst/>
                          <a:latin typeface="Calibri" panose="020F0502020204030204" pitchFamily="34" charset="0"/>
                        </a:rPr>
                        <a:t>10 513,9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r-FR" sz="1100" b="1" i="0" u="none" strike="noStrike" dirty="0">
                          <a:solidFill>
                            <a:srgbClr val="000000"/>
                          </a:solidFill>
                          <a:effectLst/>
                          <a:latin typeface="Calibri" panose="020F0502020204030204" pitchFamily="34" charset="0"/>
                        </a:rPr>
                        <a:t>12 913,4 </a:t>
                      </a:r>
                    </a:p>
                  </a:txBody>
                  <a:tcPr marL="4763" marR="4763" marT="476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20568182"/>
                  </a:ext>
                </a:extLst>
              </a:tr>
            </a:tbl>
          </a:graphicData>
        </a:graphic>
      </p:graphicFrame>
    </p:spTree>
    <p:extLst>
      <p:ext uri="{BB962C8B-B14F-4D97-AF65-F5344CB8AC3E}">
        <p14:creationId xmlns:p14="http://schemas.microsoft.com/office/powerpoint/2010/main" val="4001852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4507456"/>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en-US" sz="3600" dirty="0" err="1">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lstStyle/>
          <a:p>
            <a:pPr marL="571500" indent="-571500">
              <a:buFont typeface="+mj-lt"/>
              <a:buAutoNum type="romanUcPeriod"/>
            </a:pPr>
            <a:r>
              <a:rPr lang="en-US" sz="2200" dirty="0"/>
              <a:t>Rappel du context et des </a:t>
            </a:r>
            <a:r>
              <a:rPr lang="en-US" sz="2200" dirty="0" err="1"/>
              <a:t>livrables</a:t>
            </a:r>
            <a:r>
              <a:rPr lang="en-US" sz="2200" dirty="0"/>
              <a:t> </a:t>
            </a:r>
            <a:r>
              <a:rPr lang="en-US" sz="2200" dirty="0" err="1"/>
              <a:t>attendus</a:t>
            </a:r>
            <a:endParaRPr lang="en-US" sz="2200" dirty="0"/>
          </a:p>
          <a:p>
            <a:pPr marL="571500" indent="-571500">
              <a:buFont typeface="+mj-lt"/>
              <a:buAutoNum type="romanUcPeriod"/>
            </a:pPr>
            <a:r>
              <a:rPr lang="en-US" sz="2200" dirty="0"/>
              <a:t>Mise </a:t>
            </a:r>
            <a:r>
              <a:rPr lang="en-US" sz="2200" dirty="0" err="1"/>
              <a:t>en</a:t>
            </a:r>
            <a:r>
              <a:rPr lang="en-US" sz="2200" dirty="0"/>
              <a:t> </a:t>
            </a:r>
            <a:r>
              <a:rPr lang="en-US" sz="2200" dirty="0" err="1"/>
              <a:t>avant</a:t>
            </a:r>
            <a:r>
              <a:rPr lang="en-US" sz="2200" dirty="0"/>
              <a:t> de </a:t>
            </a:r>
            <a:r>
              <a:rPr lang="en-US" sz="2200" dirty="0" err="1"/>
              <a:t>l’objectif</a:t>
            </a:r>
            <a:r>
              <a:rPr lang="en-US" sz="2200" dirty="0"/>
              <a:t> du </a:t>
            </a:r>
            <a:r>
              <a:rPr lang="en-US" sz="2200" dirty="0" err="1"/>
              <a:t>présent</a:t>
            </a:r>
            <a:r>
              <a:rPr lang="en-US" sz="2200" dirty="0"/>
              <a:t> document</a:t>
            </a:r>
          </a:p>
          <a:p>
            <a:pPr marL="571500" indent="-571500">
              <a:buFont typeface="+mj-lt"/>
              <a:buAutoNum type="romanUcPeriod"/>
            </a:pPr>
            <a:r>
              <a:rPr lang="en-US" sz="2200" dirty="0"/>
              <a:t>Présentation de </a:t>
            </a:r>
            <a:r>
              <a:rPr lang="en-US" sz="2200" dirty="0" err="1"/>
              <a:t>l’organisation</a:t>
            </a:r>
            <a:r>
              <a:rPr lang="en-US" sz="2200" dirty="0"/>
              <a:t> </a:t>
            </a:r>
            <a:r>
              <a:rPr lang="en-US" sz="2200" dirty="0" err="1"/>
              <a:t>cible</a:t>
            </a:r>
            <a:endParaRPr lang="en-US" sz="2200" dirty="0"/>
          </a:p>
          <a:p>
            <a:pPr marL="1028689" lvl="1" indent="-571500">
              <a:buFont typeface="+mj-lt"/>
              <a:buAutoNum type="arabicParenR"/>
            </a:pPr>
            <a:r>
              <a:rPr lang="en-US" sz="1600" dirty="0"/>
              <a:t>De la </a:t>
            </a:r>
            <a:r>
              <a:rPr lang="en-US" sz="1600" dirty="0" err="1"/>
              <a:t>société</a:t>
            </a:r>
            <a:r>
              <a:rPr lang="en-US" sz="1600" dirty="0"/>
              <a:t> de </a:t>
            </a:r>
            <a:r>
              <a:rPr lang="en-US" sz="1600" dirty="0" err="1"/>
              <a:t>développement</a:t>
            </a:r>
            <a:r>
              <a:rPr lang="en-US" sz="1600" dirty="0"/>
              <a:t> </a:t>
            </a:r>
            <a:r>
              <a:rPr lang="en-US" sz="1600" dirty="0" err="1"/>
              <a:t>régional</a:t>
            </a:r>
            <a:endParaRPr lang="en-US" sz="1600" dirty="0"/>
          </a:p>
          <a:p>
            <a:pPr marL="1028689" lvl="1" indent="-571500">
              <a:buFont typeface="+mj-lt"/>
              <a:buAutoNum type="arabicParenR"/>
            </a:pPr>
            <a:r>
              <a:rPr lang="en-US" sz="1600" dirty="0"/>
              <a:t>Des plateformes</a:t>
            </a:r>
          </a:p>
          <a:p>
            <a:pPr marL="1028689" lvl="1" indent="-571500">
              <a:buFont typeface="+mj-lt"/>
              <a:buAutoNum type="arabicParenR"/>
            </a:pPr>
            <a:r>
              <a:rPr lang="en-US" sz="1600" dirty="0"/>
              <a:t>Présentation des </a:t>
            </a:r>
            <a:r>
              <a:rPr lang="en-US" sz="1600" dirty="0" err="1"/>
              <a:t>descriptifs</a:t>
            </a:r>
            <a:r>
              <a:rPr lang="en-US" sz="1600" dirty="0"/>
              <a:t> de </a:t>
            </a:r>
            <a:r>
              <a:rPr lang="en-US" sz="1600" dirty="0" err="1"/>
              <a:t>chaque</a:t>
            </a:r>
            <a:r>
              <a:rPr lang="en-US" sz="1600" dirty="0"/>
              <a:t> </a:t>
            </a:r>
            <a:r>
              <a:rPr lang="en-US" sz="1600" dirty="0" err="1"/>
              <a:t>fonction</a:t>
            </a:r>
            <a:r>
              <a:rPr lang="en-US" sz="1600" dirty="0"/>
              <a:t> au </a:t>
            </a:r>
            <a:r>
              <a:rPr lang="en-US" sz="1600" dirty="0" err="1"/>
              <a:t>niveau</a:t>
            </a:r>
            <a:r>
              <a:rPr lang="en-US" sz="1600" dirty="0"/>
              <a:t> de </a:t>
            </a:r>
            <a:r>
              <a:rPr lang="en-US" sz="1600" dirty="0" err="1"/>
              <a:t>l’organisation</a:t>
            </a:r>
            <a:r>
              <a:rPr lang="en-US" sz="1600" dirty="0"/>
              <a:t>.</a:t>
            </a:r>
          </a:p>
          <a:p>
            <a:pPr marL="571500" indent="-571500">
              <a:buFont typeface="+mj-lt"/>
              <a:buAutoNum type="romanUcPeriod"/>
            </a:pPr>
            <a:r>
              <a:rPr lang="fr-029" sz="2200" dirty="0"/>
              <a:t>Présentation</a:t>
            </a:r>
            <a:r>
              <a:rPr lang="en-US" sz="2200" dirty="0"/>
              <a:t> des trois </a:t>
            </a:r>
            <a:r>
              <a:rPr lang="fr-029" sz="2200" dirty="0"/>
              <a:t>scénarii</a:t>
            </a:r>
            <a:r>
              <a:rPr lang="en-US" sz="2200" dirty="0"/>
              <a:t> du plan </a:t>
            </a:r>
            <a:r>
              <a:rPr lang="fr-FR" sz="2200" dirty="0"/>
              <a:t>d’affaires</a:t>
            </a:r>
            <a:r>
              <a:rPr lang="en-US" sz="2200" dirty="0"/>
              <a:t> </a:t>
            </a:r>
            <a:r>
              <a:rPr lang="fr-FR" sz="2200" dirty="0"/>
              <a:t>prévu</a:t>
            </a:r>
            <a:r>
              <a:rPr lang="en-US" sz="2200" dirty="0"/>
              <a:t> par la SDR</a:t>
            </a:r>
          </a:p>
          <a:p>
            <a:pPr marL="571500" indent="-571500">
              <a:buFont typeface="+mj-lt"/>
              <a:buAutoNum type="romanUcPeriod"/>
            </a:pPr>
            <a:r>
              <a:rPr lang="en-US" sz="2200" b="1" dirty="0">
                <a:solidFill>
                  <a:schemeClr val="accent1">
                    <a:lumMod val="60000"/>
                    <a:lumOff val="40000"/>
                  </a:schemeClr>
                </a:solidFill>
              </a:rPr>
              <a:t>Conclusions et </a:t>
            </a:r>
            <a:r>
              <a:rPr lang="en-US" sz="2200" b="1" dirty="0" err="1">
                <a:solidFill>
                  <a:schemeClr val="accent1">
                    <a:lumMod val="60000"/>
                    <a:lumOff val="40000"/>
                  </a:schemeClr>
                </a:solidFill>
              </a:rPr>
              <a:t>recommandations</a:t>
            </a:r>
            <a:endParaRPr lang="en-US" sz="2200" b="1" dirty="0">
              <a:solidFill>
                <a:schemeClr val="accent1">
                  <a:lumMod val="60000"/>
                  <a:lumOff val="40000"/>
                </a:schemeClr>
              </a:solidFill>
            </a:endParaRPr>
          </a:p>
          <a:p>
            <a:pPr marL="571500" indent="-571500">
              <a:buFont typeface="+mj-lt"/>
              <a:buAutoNum type="romanUcPeriod"/>
            </a:pPr>
            <a:endParaRPr lang="en-US" dirty="0"/>
          </a:p>
        </p:txBody>
      </p:sp>
    </p:spTree>
    <p:extLst>
      <p:ext uri="{BB962C8B-B14F-4D97-AF65-F5344CB8AC3E}">
        <p14:creationId xmlns:p14="http://schemas.microsoft.com/office/powerpoint/2010/main" val="265938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Recommandations</a:t>
            </a:r>
            <a:r>
              <a:rPr lang="en-US" sz="2800" dirty="0">
                <a:solidFill>
                  <a:srgbClr val="76DCE4"/>
                </a:solidFill>
              </a:rPr>
              <a:t> &amp; Conclusions </a:t>
            </a:r>
            <a:endParaRPr lang="en-US" sz="3200" dirty="0">
              <a:solidFill>
                <a:schemeClr val="accent4"/>
              </a:solidFill>
            </a:endParaRPr>
          </a:p>
        </p:txBody>
      </p:sp>
      <p:sp>
        <p:nvSpPr>
          <p:cNvPr id="18" name="Content Placeholder 2">
            <a:extLst>
              <a:ext uri="{FF2B5EF4-FFF2-40B4-BE49-F238E27FC236}">
                <a16:creationId xmlns:a16="http://schemas.microsoft.com/office/drawing/2014/main" id="{73F699B6-6C07-479B-A3F2-2C98984AF133}"/>
              </a:ext>
            </a:extLst>
          </p:cNvPr>
          <p:cNvSpPr>
            <a:spLocks noGrp="1"/>
          </p:cNvSpPr>
          <p:nvPr>
            <p:ph idx="1"/>
          </p:nvPr>
        </p:nvSpPr>
        <p:spPr>
          <a:xfrm>
            <a:off x="1177566" y="2095244"/>
            <a:ext cx="10515600" cy="4430932"/>
          </a:xfrm>
        </p:spPr>
        <p:txBody>
          <a:bodyPr>
            <a:noAutofit/>
          </a:bodyPr>
          <a:lstStyle/>
          <a:p>
            <a:pPr lvl="0" algn="just">
              <a:spcBef>
                <a:spcPts val="1200"/>
              </a:spcBef>
              <a:buFont typeface="Wingdings" panose="05000000000000000000" pitchFamily="2" charset="2"/>
              <a:buChar char="§"/>
            </a:pPr>
            <a:r>
              <a:rPr lang="fr-FR" sz="1600" dirty="0"/>
              <a:t>Après présentation des 3 Scénarii de développent d’affaires, nous suggérons de retenir le scénario </a:t>
            </a:r>
            <a:r>
              <a:rPr lang="fr-FR" sz="1600" b="1" dirty="0">
                <a:solidFill>
                  <a:srgbClr val="C00000"/>
                </a:solidFill>
              </a:rPr>
              <a:t>Central</a:t>
            </a:r>
            <a:r>
              <a:rPr lang="fr-FR" sz="1600" b="1" dirty="0"/>
              <a:t> </a:t>
            </a:r>
            <a:r>
              <a:rPr lang="fr-FR" sz="1600" dirty="0"/>
              <a:t>permettant d’avoir plusieurs perspectives de développement tout en restant réaliste</a:t>
            </a:r>
          </a:p>
          <a:p>
            <a:pPr lvl="0" algn="just">
              <a:spcBef>
                <a:spcPts val="1200"/>
              </a:spcBef>
              <a:buFont typeface="Wingdings" panose="05000000000000000000" pitchFamily="2" charset="2"/>
              <a:buChar char="§"/>
            </a:pPr>
            <a:r>
              <a:rPr lang="fr-FR" sz="1600" dirty="0"/>
              <a:t>La délégation graduelle des plateformes à la SDR permettrait à cette dernière de stabiliser son modèle de gestion avant d’agrandir son périmètre et intégrer de nouvelles plateformes (au </a:t>
            </a:r>
            <a:r>
              <a:rPr lang="fr-FR" sz="1600" dirty="0" err="1"/>
              <a:t>delas</a:t>
            </a:r>
            <a:r>
              <a:rPr lang="fr-FR" sz="1600" dirty="0"/>
              <a:t> des 5 plateformes dans le Scop)</a:t>
            </a:r>
          </a:p>
          <a:p>
            <a:pPr lvl="0" algn="just">
              <a:spcBef>
                <a:spcPts val="1200"/>
              </a:spcBef>
              <a:buFont typeface="Wingdings" panose="05000000000000000000" pitchFamily="2" charset="2"/>
              <a:buChar char="§"/>
            </a:pPr>
            <a:r>
              <a:rPr lang="fr-FR" sz="1600" dirty="0"/>
              <a:t>Aussi le choix de démarrer l’expérience avec </a:t>
            </a:r>
            <a:r>
              <a:rPr lang="fr-FR" sz="1600" b="1" dirty="0">
                <a:solidFill>
                  <a:srgbClr val="C00000"/>
                </a:solidFill>
              </a:rPr>
              <a:t>des plateformes nouvellement crées ou récemment rénovées</a:t>
            </a:r>
            <a:r>
              <a:rPr lang="fr-FR" sz="1600" dirty="0"/>
              <a:t> permettrait en sus de l’économie des investissements en terme de réaménagement de pouvoir imposer son mode opératoire en dehors de tout enjeux ou considération autre que le développement du secteur</a:t>
            </a:r>
          </a:p>
          <a:p>
            <a:pPr algn="just">
              <a:spcBef>
                <a:spcPts val="1200"/>
              </a:spcBef>
              <a:buFont typeface="Wingdings" panose="05000000000000000000" pitchFamily="2" charset="2"/>
              <a:buChar char="§"/>
            </a:pPr>
            <a:r>
              <a:rPr lang="fr-FR" sz="1600" b="1" dirty="0">
                <a:solidFill>
                  <a:srgbClr val="C00000"/>
                </a:solidFill>
              </a:rPr>
              <a:t>L’implication des artisans </a:t>
            </a:r>
            <a:r>
              <a:rPr lang="fr-FR" sz="1600" dirty="0"/>
              <a:t>au démarrage de l’expérience et la prise en considérations leurs remarques et un facteur clé de réussite de la SDR afin d’éviter toute non adhésion au programme par la suite</a:t>
            </a:r>
          </a:p>
          <a:p>
            <a:pPr lvl="0" algn="just">
              <a:spcBef>
                <a:spcPts val="1200"/>
              </a:spcBef>
              <a:buFont typeface="Wingdings" panose="05000000000000000000" pitchFamily="2" charset="2"/>
              <a:buChar char="§"/>
            </a:pPr>
            <a:r>
              <a:rPr lang="fr-FR" sz="1600" dirty="0"/>
              <a:t>Aussi nous avons la conviction que la réussite de ce projet ne sera effective qu’en menant en parallèle un vrais travail de </a:t>
            </a:r>
            <a:r>
              <a:rPr lang="fr-FR" sz="1600" b="1" dirty="0">
                <a:solidFill>
                  <a:srgbClr val="C00000"/>
                </a:solidFill>
              </a:rPr>
              <a:t>conduite de changement</a:t>
            </a:r>
            <a:r>
              <a:rPr lang="fr-FR" sz="1600" dirty="0"/>
              <a:t> et de rupture avec les pratiques installées depuis plusieurs années.</a:t>
            </a:r>
          </a:p>
        </p:txBody>
      </p:sp>
    </p:spTree>
    <p:extLst>
      <p:ext uri="{BB962C8B-B14F-4D97-AF65-F5344CB8AC3E}">
        <p14:creationId xmlns:p14="http://schemas.microsoft.com/office/powerpoint/2010/main" val="364279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2378562"/>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en-US" sz="3600" dirty="0" err="1">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lstStyle/>
          <a:p>
            <a:pPr marL="571500" indent="-571500">
              <a:buFont typeface="+mj-lt"/>
              <a:buAutoNum type="romanUcPeriod"/>
            </a:pPr>
            <a:r>
              <a:rPr lang="en-US" sz="2200" dirty="0"/>
              <a:t>Rappel du contexte et des </a:t>
            </a:r>
            <a:r>
              <a:rPr lang="en-US" sz="2200" dirty="0" err="1"/>
              <a:t>livrables</a:t>
            </a:r>
            <a:r>
              <a:rPr lang="en-US" sz="2200" dirty="0"/>
              <a:t> </a:t>
            </a:r>
            <a:r>
              <a:rPr lang="en-US" sz="2200" dirty="0" err="1"/>
              <a:t>attendus</a:t>
            </a:r>
            <a:endParaRPr lang="en-US" sz="2200" dirty="0"/>
          </a:p>
          <a:p>
            <a:pPr marL="571500" indent="-571500">
              <a:buFont typeface="+mj-lt"/>
              <a:buAutoNum type="romanUcPeriod"/>
            </a:pPr>
            <a:r>
              <a:rPr lang="en-US" sz="2200" b="1" dirty="0">
                <a:solidFill>
                  <a:schemeClr val="accent1">
                    <a:lumMod val="60000"/>
                    <a:lumOff val="40000"/>
                  </a:schemeClr>
                </a:solidFill>
              </a:rPr>
              <a:t>Mise </a:t>
            </a:r>
            <a:r>
              <a:rPr lang="en-US" sz="2200" b="1" dirty="0" err="1">
                <a:solidFill>
                  <a:schemeClr val="accent1">
                    <a:lumMod val="60000"/>
                    <a:lumOff val="40000"/>
                  </a:schemeClr>
                </a:solidFill>
              </a:rPr>
              <a:t>en</a:t>
            </a:r>
            <a:r>
              <a:rPr lang="en-US" sz="2200" b="1" dirty="0">
                <a:solidFill>
                  <a:schemeClr val="accent1">
                    <a:lumMod val="60000"/>
                    <a:lumOff val="40000"/>
                  </a:schemeClr>
                </a:solidFill>
              </a:rPr>
              <a:t> </a:t>
            </a:r>
            <a:r>
              <a:rPr lang="en-US" sz="2200" b="1" dirty="0" err="1">
                <a:solidFill>
                  <a:schemeClr val="accent1">
                    <a:lumMod val="60000"/>
                    <a:lumOff val="40000"/>
                  </a:schemeClr>
                </a:solidFill>
              </a:rPr>
              <a:t>avant</a:t>
            </a:r>
            <a:r>
              <a:rPr lang="en-US" sz="2200" b="1" dirty="0">
                <a:solidFill>
                  <a:schemeClr val="accent1">
                    <a:lumMod val="60000"/>
                    <a:lumOff val="40000"/>
                  </a:schemeClr>
                </a:solidFill>
              </a:rPr>
              <a:t> de </a:t>
            </a:r>
            <a:r>
              <a:rPr lang="en-US" sz="2200" b="1" dirty="0" err="1">
                <a:solidFill>
                  <a:schemeClr val="accent1">
                    <a:lumMod val="60000"/>
                    <a:lumOff val="40000"/>
                  </a:schemeClr>
                </a:solidFill>
              </a:rPr>
              <a:t>l’objectif</a:t>
            </a:r>
            <a:r>
              <a:rPr lang="en-US" sz="2200" b="1" dirty="0">
                <a:solidFill>
                  <a:schemeClr val="accent1">
                    <a:lumMod val="60000"/>
                    <a:lumOff val="40000"/>
                  </a:schemeClr>
                </a:solidFill>
              </a:rPr>
              <a:t> du </a:t>
            </a:r>
            <a:r>
              <a:rPr lang="en-US" sz="2200" b="1" dirty="0" err="1">
                <a:solidFill>
                  <a:schemeClr val="accent1">
                    <a:lumMod val="60000"/>
                    <a:lumOff val="40000"/>
                  </a:schemeClr>
                </a:solidFill>
              </a:rPr>
              <a:t>présent</a:t>
            </a:r>
            <a:r>
              <a:rPr lang="en-US" sz="2200" b="1" dirty="0">
                <a:solidFill>
                  <a:schemeClr val="accent1">
                    <a:lumMod val="60000"/>
                    <a:lumOff val="40000"/>
                  </a:schemeClr>
                </a:solidFill>
              </a:rPr>
              <a:t> document</a:t>
            </a:r>
          </a:p>
          <a:p>
            <a:pPr marL="571500" indent="-571500">
              <a:buFont typeface="+mj-lt"/>
              <a:buAutoNum type="romanUcPeriod"/>
            </a:pPr>
            <a:r>
              <a:rPr lang="en-US" sz="2200" dirty="0"/>
              <a:t>Présentation de </a:t>
            </a:r>
            <a:r>
              <a:rPr lang="en-US" sz="2200" dirty="0" err="1"/>
              <a:t>l’organisation</a:t>
            </a:r>
            <a:r>
              <a:rPr lang="en-US" sz="2200" dirty="0"/>
              <a:t> </a:t>
            </a:r>
            <a:r>
              <a:rPr lang="en-US" sz="2200" dirty="0" err="1"/>
              <a:t>cible</a:t>
            </a:r>
            <a:endParaRPr lang="en-US" sz="2200" dirty="0"/>
          </a:p>
          <a:p>
            <a:pPr marL="1028689" lvl="1" indent="-571500">
              <a:buFont typeface="+mj-lt"/>
              <a:buAutoNum type="arabicParenR"/>
            </a:pPr>
            <a:r>
              <a:rPr lang="en-US" sz="1600" dirty="0"/>
              <a:t>De la </a:t>
            </a:r>
            <a:r>
              <a:rPr lang="en-US" sz="1600" dirty="0" err="1"/>
              <a:t>société</a:t>
            </a:r>
            <a:r>
              <a:rPr lang="en-US" sz="1600" dirty="0"/>
              <a:t> de </a:t>
            </a:r>
            <a:r>
              <a:rPr lang="en-US" sz="1600" dirty="0" err="1"/>
              <a:t>développement</a:t>
            </a:r>
            <a:r>
              <a:rPr lang="en-US" sz="1600" dirty="0"/>
              <a:t> </a:t>
            </a:r>
            <a:r>
              <a:rPr lang="en-US" sz="1600" dirty="0" err="1"/>
              <a:t>régional</a:t>
            </a:r>
            <a:endParaRPr lang="en-US" sz="1600" dirty="0"/>
          </a:p>
          <a:p>
            <a:pPr marL="1028689" lvl="1" indent="-571500">
              <a:buFont typeface="+mj-lt"/>
              <a:buAutoNum type="arabicParenR"/>
            </a:pPr>
            <a:r>
              <a:rPr lang="en-US" sz="1600" dirty="0"/>
              <a:t>Des </a:t>
            </a:r>
            <a:r>
              <a:rPr lang="en-US" sz="1600" dirty="0" err="1"/>
              <a:t>plateformes</a:t>
            </a:r>
            <a:endParaRPr lang="en-US" sz="1600" dirty="0"/>
          </a:p>
          <a:p>
            <a:pPr marL="1028689" lvl="1" indent="-571500">
              <a:buFont typeface="+mj-lt"/>
              <a:buAutoNum type="arabicParenR"/>
            </a:pPr>
            <a:r>
              <a:rPr lang="en-US" sz="1600" dirty="0"/>
              <a:t>Présentation des </a:t>
            </a:r>
            <a:r>
              <a:rPr lang="en-US" sz="1600" dirty="0" err="1"/>
              <a:t>déscriptifs</a:t>
            </a:r>
            <a:r>
              <a:rPr lang="en-US" sz="1600" dirty="0"/>
              <a:t> de </a:t>
            </a:r>
            <a:r>
              <a:rPr lang="en-US" sz="1600" dirty="0" err="1"/>
              <a:t>chaque</a:t>
            </a:r>
            <a:r>
              <a:rPr lang="en-US" sz="1600" dirty="0"/>
              <a:t> </a:t>
            </a:r>
            <a:r>
              <a:rPr lang="en-US" sz="1600" dirty="0" err="1"/>
              <a:t>fonction</a:t>
            </a:r>
            <a:r>
              <a:rPr lang="en-US" sz="1600" dirty="0"/>
              <a:t> au </a:t>
            </a:r>
            <a:r>
              <a:rPr lang="en-US" sz="1600" dirty="0" err="1"/>
              <a:t>niveau</a:t>
            </a:r>
            <a:r>
              <a:rPr lang="en-US" sz="1600" dirty="0"/>
              <a:t> de </a:t>
            </a:r>
            <a:r>
              <a:rPr lang="en-US" sz="1600" dirty="0" err="1"/>
              <a:t>l’organisation</a:t>
            </a:r>
            <a:r>
              <a:rPr lang="en-US" sz="1600" dirty="0"/>
              <a:t>.</a:t>
            </a:r>
          </a:p>
          <a:p>
            <a:pPr marL="571500" indent="-571500">
              <a:buFont typeface="+mj-lt"/>
              <a:buAutoNum type="romanUcPeriod"/>
            </a:pPr>
            <a:r>
              <a:rPr lang="fr-029" sz="2200" dirty="0"/>
              <a:t>Présentation</a:t>
            </a:r>
            <a:r>
              <a:rPr lang="en-US" sz="2200" dirty="0"/>
              <a:t> des trois </a:t>
            </a:r>
            <a:r>
              <a:rPr lang="fr-029" sz="2200" dirty="0"/>
              <a:t>scénarii</a:t>
            </a:r>
            <a:r>
              <a:rPr lang="en-US" sz="2200" dirty="0"/>
              <a:t> du plan </a:t>
            </a:r>
            <a:r>
              <a:rPr lang="fr-FR" sz="2200" dirty="0"/>
              <a:t>d’affaires</a:t>
            </a:r>
            <a:r>
              <a:rPr lang="en-US" sz="2200" dirty="0"/>
              <a:t> </a:t>
            </a:r>
            <a:r>
              <a:rPr lang="fr-FR" sz="2200" dirty="0"/>
              <a:t>prévu</a:t>
            </a:r>
            <a:r>
              <a:rPr lang="en-US" sz="2200" dirty="0"/>
              <a:t> par la SDR</a:t>
            </a:r>
          </a:p>
          <a:p>
            <a:pPr marL="571500" indent="-571500">
              <a:buFont typeface="+mj-lt"/>
              <a:buAutoNum type="romanUcPeriod"/>
            </a:pPr>
            <a:r>
              <a:rPr lang="en-US" sz="2200" dirty="0"/>
              <a:t>Conclusions et </a:t>
            </a:r>
            <a:r>
              <a:rPr lang="en-US" sz="2200" dirty="0" err="1"/>
              <a:t>recommandations</a:t>
            </a:r>
            <a:endParaRPr lang="en-US" sz="2200" dirty="0"/>
          </a:p>
          <a:p>
            <a:pPr marL="0" indent="0">
              <a:buNone/>
            </a:pPr>
            <a:endParaRPr lang="en-US" dirty="0"/>
          </a:p>
        </p:txBody>
      </p:sp>
    </p:spTree>
    <p:extLst>
      <p:ext uri="{BB962C8B-B14F-4D97-AF65-F5344CB8AC3E}">
        <p14:creationId xmlns:p14="http://schemas.microsoft.com/office/powerpoint/2010/main" val="322927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lstStyle/>
          <a:p>
            <a:r>
              <a:rPr lang="en-US" sz="3600" dirty="0">
                <a:solidFill>
                  <a:srgbClr val="76DCE4"/>
                </a:solidFill>
              </a:rPr>
              <a:t>Objectif du </a:t>
            </a:r>
            <a:r>
              <a:rPr lang="en-US" sz="3600" dirty="0" err="1">
                <a:solidFill>
                  <a:srgbClr val="76DCE4"/>
                </a:solidFill>
              </a:rPr>
              <a:t>livrable</a:t>
            </a:r>
            <a:endParaRPr lang="en-US" sz="3600" dirty="0">
              <a:solidFill>
                <a:srgbClr val="76DCE4"/>
              </a:solidFill>
            </a:endParaRPr>
          </a:p>
        </p:txBody>
      </p:sp>
      <p:sp>
        <p:nvSpPr>
          <p:cNvPr id="3" name="Content Placeholder 2">
            <a:extLst>
              <a:ext uri="{FF2B5EF4-FFF2-40B4-BE49-F238E27FC236}">
                <a16:creationId xmlns:a16="http://schemas.microsoft.com/office/drawing/2014/main" id="{ECF9E7D7-62BC-426F-9DAF-5B48CCC3D6C5}"/>
              </a:ext>
            </a:extLst>
          </p:cNvPr>
          <p:cNvSpPr>
            <a:spLocks noGrp="1"/>
          </p:cNvSpPr>
          <p:nvPr>
            <p:ph idx="1"/>
          </p:nvPr>
        </p:nvSpPr>
        <p:spPr/>
        <p:txBody>
          <a:bodyPr>
            <a:norm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err="1"/>
              <a:t>L’objectif</a:t>
            </a:r>
            <a:r>
              <a:rPr lang="en-US" sz="1600" dirty="0"/>
              <a:t> du </a:t>
            </a:r>
            <a:r>
              <a:rPr lang="en-US" sz="1600" dirty="0" err="1"/>
              <a:t>présent</a:t>
            </a:r>
            <a:r>
              <a:rPr lang="en-US" sz="1600" dirty="0"/>
              <a:t> document </a:t>
            </a:r>
            <a:r>
              <a:rPr lang="en-US" sz="1600" dirty="0" err="1"/>
              <a:t>est</a:t>
            </a:r>
            <a:r>
              <a:rPr lang="en-US" sz="1600" dirty="0"/>
              <a:t> de porter un </a:t>
            </a:r>
            <a:r>
              <a:rPr lang="en-US" sz="1600" dirty="0" err="1"/>
              <a:t>éclairage</a:t>
            </a:r>
            <a:r>
              <a:rPr lang="en-US" sz="1600" dirty="0"/>
              <a:t> sur les points </a:t>
            </a:r>
            <a:r>
              <a:rPr lang="en-US" sz="1600" dirty="0" err="1"/>
              <a:t>suivants</a:t>
            </a:r>
            <a:r>
              <a:rPr lang="en-US" sz="1600" dirty="0"/>
              <a:t>:</a:t>
            </a:r>
          </a:p>
          <a:p>
            <a:pPr marL="571500" indent="-571500">
              <a:buFont typeface="+mj-lt"/>
              <a:buAutoNum type="arabicParenR"/>
            </a:pPr>
            <a:r>
              <a:rPr lang="en-US" sz="1600" b="1" dirty="0" err="1">
                <a:solidFill>
                  <a:schemeClr val="accent1"/>
                </a:solidFill>
              </a:rPr>
              <a:t>L’organisation</a:t>
            </a:r>
            <a:r>
              <a:rPr lang="en-US" sz="1600" dirty="0">
                <a:solidFill>
                  <a:schemeClr val="accent1"/>
                </a:solidFill>
              </a:rPr>
              <a:t> </a:t>
            </a:r>
            <a:r>
              <a:rPr lang="en-US" sz="1600" dirty="0"/>
              <a:t>à adopter au  </a:t>
            </a:r>
            <a:r>
              <a:rPr lang="en-US" sz="1600" dirty="0" err="1"/>
              <a:t>niveau</a:t>
            </a:r>
            <a:r>
              <a:rPr lang="en-US" sz="1600" dirty="0"/>
              <a:t> de la SDR </a:t>
            </a:r>
            <a:r>
              <a:rPr lang="en-US" sz="1600" dirty="0" err="1"/>
              <a:t>en</a:t>
            </a:r>
            <a:r>
              <a:rPr lang="en-US" sz="1600" dirty="0"/>
              <a:t> central ainsi </a:t>
            </a:r>
            <a:r>
              <a:rPr lang="en-US" sz="1600" dirty="0" err="1"/>
              <a:t>qu’au</a:t>
            </a:r>
            <a:r>
              <a:rPr lang="en-US" sz="1600" dirty="0"/>
              <a:t> </a:t>
            </a:r>
            <a:r>
              <a:rPr lang="en-US" sz="1600" dirty="0" err="1"/>
              <a:t>niveau</a:t>
            </a:r>
            <a:r>
              <a:rPr lang="en-US" sz="1600" dirty="0"/>
              <a:t> des plateformes de manière à </a:t>
            </a:r>
            <a:r>
              <a:rPr lang="en-US" sz="1600" dirty="0" err="1"/>
              <a:t>optimiser</a:t>
            </a:r>
            <a:r>
              <a:rPr lang="en-US" sz="1600" dirty="0"/>
              <a:t> le </a:t>
            </a:r>
            <a:r>
              <a:rPr lang="en-US" sz="1600" dirty="0" err="1"/>
              <a:t>fonctionnement</a:t>
            </a:r>
            <a:r>
              <a:rPr lang="en-US" sz="1600" dirty="0"/>
              <a:t> des </a:t>
            </a:r>
            <a:r>
              <a:rPr lang="en-US" sz="1600" dirty="0" err="1"/>
              <a:t>entités</a:t>
            </a:r>
            <a:r>
              <a:rPr lang="en-US" sz="1600" dirty="0"/>
              <a:t> tout </a:t>
            </a:r>
            <a:r>
              <a:rPr lang="en-US" sz="1600" dirty="0" err="1"/>
              <a:t>en</a:t>
            </a:r>
            <a:r>
              <a:rPr lang="en-US" sz="1600" dirty="0"/>
              <a:t> </a:t>
            </a:r>
            <a:r>
              <a:rPr lang="en-US" sz="1600" dirty="0" err="1"/>
              <a:t>fluidifiant</a:t>
            </a:r>
            <a:r>
              <a:rPr lang="en-US" sz="1600" dirty="0"/>
              <a:t> et </a:t>
            </a:r>
            <a:r>
              <a:rPr lang="en-US" sz="1600" dirty="0" err="1"/>
              <a:t>facilitant</a:t>
            </a:r>
            <a:r>
              <a:rPr lang="en-US" sz="1600" dirty="0"/>
              <a:t> le </a:t>
            </a:r>
            <a:r>
              <a:rPr lang="en-US" sz="1600" dirty="0" err="1"/>
              <a:t>processus</a:t>
            </a:r>
            <a:r>
              <a:rPr lang="en-US" sz="1600" dirty="0"/>
              <a:t> de </a:t>
            </a:r>
            <a:r>
              <a:rPr lang="en-US" sz="1600" dirty="0" err="1"/>
              <a:t>prise</a:t>
            </a:r>
            <a:r>
              <a:rPr lang="en-US" sz="1600" dirty="0"/>
              <a:t> de </a:t>
            </a:r>
            <a:r>
              <a:rPr lang="en-US" sz="1600" dirty="0" err="1"/>
              <a:t>décision</a:t>
            </a:r>
            <a:r>
              <a:rPr lang="en-US" sz="1600" dirty="0"/>
              <a:t>.</a:t>
            </a:r>
          </a:p>
          <a:p>
            <a:pPr marL="571500" indent="-571500">
              <a:buFont typeface="+mj-lt"/>
              <a:buAutoNum type="arabicParenR"/>
            </a:pPr>
            <a:r>
              <a:rPr lang="en-US" sz="1600" b="1" dirty="0">
                <a:solidFill>
                  <a:schemeClr val="accent1"/>
                </a:solidFill>
              </a:rPr>
              <a:t>Les fiches de </a:t>
            </a:r>
            <a:r>
              <a:rPr lang="en-US" sz="1600" b="1" dirty="0" err="1">
                <a:solidFill>
                  <a:schemeClr val="accent1"/>
                </a:solidFill>
              </a:rPr>
              <a:t>fonction</a:t>
            </a:r>
            <a:r>
              <a:rPr lang="en-US" sz="1600" b="1" dirty="0">
                <a:solidFill>
                  <a:schemeClr val="accent1"/>
                </a:solidFill>
              </a:rPr>
              <a:t> </a:t>
            </a:r>
            <a:r>
              <a:rPr lang="en-US" sz="1600" dirty="0"/>
              <a:t>ainsi que le </a:t>
            </a:r>
            <a:r>
              <a:rPr lang="en-US" sz="1600" dirty="0" err="1"/>
              <a:t>profil</a:t>
            </a:r>
            <a:r>
              <a:rPr lang="en-US" sz="1600" dirty="0"/>
              <a:t> </a:t>
            </a:r>
            <a:r>
              <a:rPr lang="en-US" sz="1600" dirty="0" err="1"/>
              <a:t>préconisé</a:t>
            </a:r>
            <a:r>
              <a:rPr lang="en-US" sz="1600" dirty="0"/>
              <a:t> de </a:t>
            </a:r>
            <a:r>
              <a:rPr lang="en-US" sz="1600" dirty="0" err="1"/>
              <a:t>chaque</a:t>
            </a:r>
            <a:r>
              <a:rPr lang="en-US" sz="1600" dirty="0"/>
              <a:t> </a:t>
            </a:r>
            <a:r>
              <a:rPr lang="en-US" sz="1600" dirty="0" err="1"/>
              <a:t>fonction</a:t>
            </a:r>
            <a:r>
              <a:rPr lang="en-US" sz="1600" dirty="0"/>
              <a:t> au </a:t>
            </a:r>
            <a:r>
              <a:rPr lang="en-US" sz="1600" dirty="0" err="1"/>
              <a:t>niveau</a:t>
            </a:r>
            <a:r>
              <a:rPr lang="en-US" sz="1600" dirty="0"/>
              <a:t> central ainsi </a:t>
            </a:r>
            <a:r>
              <a:rPr lang="en-US" sz="1600" dirty="0" err="1"/>
              <a:t>qu’au</a:t>
            </a:r>
            <a:r>
              <a:rPr lang="en-US" sz="1600" dirty="0"/>
              <a:t> </a:t>
            </a:r>
            <a:r>
              <a:rPr lang="en-US" sz="1600" dirty="0" err="1"/>
              <a:t>niveau</a:t>
            </a:r>
            <a:r>
              <a:rPr lang="en-US" sz="1600" dirty="0"/>
              <a:t> des plateformes</a:t>
            </a:r>
            <a:endParaRPr lang="en-US" sz="1600" dirty="0">
              <a:solidFill>
                <a:schemeClr val="accent1"/>
              </a:solidFill>
            </a:endParaRPr>
          </a:p>
          <a:p>
            <a:pPr marL="571500" indent="-571500">
              <a:buClr>
                <a:schemeClr val="accent1"/>
              </a:buClr>
              <a:buFont typeface="+mj-lt"/>
              <a:buAutoNum type="arabicParenR"/>
            </a:pPr>
            <a:r>
              <a:rPr lang="en-US" sz="1600" b="1" dirty="0">
                <a:solidFill>
                  <a:schemeClr val="accent1"/>
                </a:solidFill>
              </a:rPr>
              <a:t>3 Scénarii d’affaires </a:t>
            </a:r>
            <a:r>
              <a:rPr lang="en-US" sz="1600" dirty="0" err="1"/>
              <a:t>en</a:t>
            </a:r>
            <a:r>
              <a:rPr lang="en-US" sz="1600" dirty="0"/>
              <a:t> </a:t>
            </a:r>
            <a:r>
              <a:rPr lang="en-US" sz="1600" dirty="0" err="1"/>
              <a:t>mettant</a:t>
            </a:r>
            <a:r>
              <a:rPr lang="en-US" sz="1600" dirty="0"/>
              <a:t> </a:t>
            </a:r>
            <a:r>
              <a:rPr lang="en-US" sz="1600" dirty="0" err="1"/>
              <a:t>en</a:t>
            </a:r>
            <a:r>
              <a:rPr lang="en-US" sz="1600" dirty="0"/>
              <a:t> </a:t>
            </a:r>
            <a:r>
              <a:rPr lang="en-US" sz="1600" dirty="0" err="1"/>
              <a:t>avant</a:t>
            </a:r>
            <a:r>
              <a:rPr lang="en-US" sz="1600" dirty="0"/>
              <a:t> les conditions de </a:t>
            </a:r>
            <a:r>
              <a:rPr lang="en-US" sz="1600" dirty="0" err="1"/>
              <a:t>leur</a:t>
            </a:r>
            <a:r>
              <a:rPr lang="en-US" sz="1600" dirty="0"/>
              <a:t> </a:t>
            </a:r>
            <a:r>
              <a:rPr lang="en-US" sz="1600" dirty="0" err="1"/>
              <a:t>réalisation</a:t>
            </a:r>
            <a:r>
              <a:rPr lang="en-US" sz="1600" dirty="0"/>
              <a:t>.</a:t>
            </a:r>
          </a:p>
          <a:p>
            <a:pPr marL="0" indent="0">
              <a:buNone/>
            </a:pPr>
            <a:endParaRPr lang="en-US" sz="1600" dirty="0"/>
          </a:p>
        </p:txBody>
      </p:sp>
    </p:spTree>
    <p:extLst>
      <p:ext uri="{BB962C8B-B14F-4D97-AF65-F5344CB8AC3E}">
        <p14:creationId xmlns:p14="http://schemas.microsoft.com/office/powerpoint/2010/main" val="2580409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9AF1E-68C3-4C27-B615-09FFD951211C}"/>
              </a:ext>
            </a:extLst>
          </p:cNvPr>
          <p:cNvSpPr/>
          <p:nvPr/>
        </p:nvSpPr>
        <p:spPr>
          <a:xfrm>
            <a:off x="1116353" y="2816125"/>
            <a:ext cx="10658651" cy="4992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74E6C2DE-494C-42BE-AB67-9ED2046A772C}"/>
              </a:ext>
            </a:extLst>
          </p:cNvPr>
          <p:cNvSpPr>
            <a:spLocks noGrp="1"/>
          </p:cNvSpPr>
          <p:nvPr>
            <p:ph type="title"/>
          </p:nvPr>
        </p:nvSpPr>
        <p:spPr/>
        <p:txBody>
          <a:bodyPr/>
          <a:lstStyle/>
          <a:p>
            <a:r>
              <a:rPr lang="en-US" sz="3600" dirty="0" err="1">
                <a:solidFill>
                  <a:srgbClr val="76DCE4"/>
                </a:solidFill>
              </a:rPr>
              <a:t>Sommaire</a:t>
            </a:r>
            <a:r>
              <a:rPr lang="en-US" sz="3600" dirty="0">
                <a:solidFill>
                  <a:srgbClr val="76DCE4"/>
                </a:solidFill>
              </a:rPr>
              <a:t>:</a:t>
            </a:r>
          </a:p>
        </p:txBody>
      </p:sp>
      <p:sp>
        <p:nvSpPr>
          <p:cNvPr id="3" name="Content Placeholder 2">
            <a:extLst>
              <a:ext uri="{FF2B5EF4-FFF2-40B4-BE49-F238E27FC236}">
                <a16:creationId xmlns:a16="http://schemas.microsoft.com/office/drawing/2014/main" id="{12C6D1D3-B98C-4DF5-9115-BD13F51A20C0}"/>
              </a:ext>
            </a:extLst>
          </p:cNvPr>
          <p:cNvSpPr>
            <a:spLocks noGrp="1"/>
          </p:cNvSpPr>
          <p:nvPr>
            <p:ph idx="1"/>
          </p:nvPr>
        </p:nvSpPr>
        <p:spPr/>
        <p:txBody>
          <a:bodyPr/>
          <a:lstStyle/>
          <a:p>
            <a:pPr marL="571500" indent="-571500">
              <a:buFont typeface="+mj-lt"/>
              <a:buAutoNum type="romanUcPeriod"/>
            </a:pPr>
            <a:r>
              <a:rPr lang="en-US" sz="2200" dirty="0"/>
              <a:t>Rappel du contexte et des </a:t>
            </a:r>
            <a:r>
              <a:rPr lang="en-US" sz="2200" dirty="0" err="1"/>
              <a:t>livrables</a:t>
            </a:r>
            <a:r>
              <a:rPr lang="en-US" sz="2200" dirty="0"/>
              <a:t> </a:t>
            </a:r>
            <a:r>
              <a:rPr lang="en-US" sz="2200" dirty="0" err="1"/>
              <a:t>attendus</a:t>
            </a:r>
            <a:endParaRPr lang="en-US" sz="2200" dirty="0"/>
          </a:p>
          <a:p>
            <a:pPr marL="571500" indent="-571500">
              <a:buFont typeface="+mj-lt"/>
              <a:buAutoNum type="romanUcPeriod"/>
            </a:pPr>
            <a:r>
              <a:rPr lang="en-US" sz="2200" dirty="0"/>
              <a:t>Mise </a:t>
            </a:r>
            <a:r>
              <a:rPr lang="en-US" sz="2200" dirty="0" err="1"/>
              <a:t>en</a:t>
            </a:r>
            <a:r>
              <a:rPr lang="en-US" sz="2200" dirty="0"/>
              <a:t> </a:t>
            </a:r>
            <a:r>
              <a:rPr lang="en-US" sz="2200" dirty="0" err="1"/>
              <a:t>avant</a:t>
            </a:r>
            <a:r>
              <a:rPr lang="en-US" sz="2200" dirty="0"/>
              <a:t> de </a:t>
            </a:r>
            <a:r>
              <a:rPr lang="en-US" sz="2200" dirty="0" err="1"/>
              <a:t>l’objectif</a:t>
            </a:r>
            <a:r>
              <a:rPr lang="en-US" sz="2200" dirty="0"/>
              <a:t> du </a:t>
            </a:r>
            <a:r>
              <a:rPr lang="en-US" sz="2200" dirty="0" err="1"/>
              <a:t>présent</a:t>
            </a:r>
            <a:r>
              <a:rPr lang="en-US" sz="2200" dirty="0"/>
              <a:t> document</a:t>
            </a:r>
          </a:p>
          <a:p>
            <a:pPr marL="571500" indent="-571500">
              <a:buFont typeface="+mj-lt"/>
              <a:buAutoNum type="romanUcPeriod"/>
            </a:pPr>
            <a:r>
              <a:rPr lang="en-US" sz="2200" b="1" dirty="0">
                <a:solidFill>
                  <a:schemeClr val="accent1">
                    <a:lumMod val="60000"/>
                    <a:lumOff val="40000"/>
                  </a:schemeClr>
                </a:solidFill>
              </a:rPr>
              <a:t>Présentation de </a:t>
            </a:r>
            <a:r>
              <a:rPr lang="en-US" sz="2200" b="1" dirty="0" err="1">
                <a:solidFill>
                  <a:schemeClr val="accent1">
                    <a:lumMod val="60000"/>
                    <a:lumOff val="40000"/>
                  </a:schemeClr>
                </a:solidFill>
              </a:rPr>
              <a:t>l’organisation</a:t>
            </a:r>
            <a:r>
              <a:rPr lang="en-US" sz="2200" b="1" dirty="0">
                <a:solidFill>
                  <a:schemeClr val="accent1">
                    <a:lumMod val="60000"/>
                    <a:lumOff val="40000"/>
                  </a:schemeClr>
                </a:solidFill>
              </a:rPr>
              <a:t> </a:t>
            </a:r>
            <a:r>
              <a:rPr lang="en-US" sz="2200" b="1" dirty="0" err="1">
                <a:solidFill>
                  <a:schemeClr val="accent1">
                    <a:lumMod val="60000"/>
                    <a:lumOff val="40000"/>
                  </a:schemeClr>
                </a:solidFill>
              </a:rPr>
              <a:t>cible</a:t>
            </a:r>
            <a:endParaRPr lang="en-US" sz="2200" b="1" dirty="0">
              <a:solidFill>
                <a:schemeClr val="accent1">
                  <a:lumMod val="60000"/>
                  <a:lumOff val="40000"/>
                </a:schemeClr>
              </a:solidFill>
            </a:endParaRPr>
          </a:p>
          <a:p>
            <a:pPr marL="1028689" lvl="1" indent="-571500">
              <a:buFont typeface="+mj-lt"/>
              <a:buAutoNum type="arabicParenR"/>
            </a:pPr>
            <a:r>
              <a:rPr lang="en-US" sz="1600" dirty="0"/>
              <a:t>De la </a:t>
            </a:r>
            <a:r>
              <a:rPr lang="en-US" sz="1600" dirty="0" err="1"/>
              <a:t>société</a:t>
            </a:r>
            <a:r>
              <a:rPr lang="en-US" sz="1600" dirty="0"/>
              <a:t> de </a:t>
            </a:r>
            <a:r>
              <a:rPr lang="en-US" sz="1600" dirty="0" err="1"/>
              <a:t>développement</a:t>
            </a:r>
            <a:r>
              <a:rPr lang="en-US" sz="1600" dirty="0"/>
              <a:t> </a:t>
            </a:r>
            <a:r>
              <a:rPr lang="en-US" sz="1600" dirty="0" err="1"/>
              <a:t>régional</a:t>
            </a:r>
            <a:endParaRPr lang="en-US" sz="1600" dirty="0"/>
          </a:p>
          <a:p>
            <a:pPr marL="1028689" lvl="1" indent="-571500">
              <a:buFont typeface="+mj-lt"/>
              <a:buAutoNum type="arabicParenR"/>
            </a:pPr>
            <a:r>
              <a:rPr lang="en-US" sz="1600" dirty="0"/>
              <a:t>Des plateformes</a:t>
            </a:r>
          </a:p>
          <a:p>
            <a:pPr marL="1028689" lvl="1" indent="-571500">
              <a:buFont typeface="+mj-lt"/>
              <a:buAutoNum type="arabicParenR"/>
            </a:pPr>
            <a:r>
              <a:rPr lang="en-US" sz="1600" dirty="0"/>
              <a:t>Présentation des </a:t>
            </a:r>
            <a:r>
              <a:rPr lang="en-US" sz="1600" dirty="0" err="1"/>
              <a:t>descriptifs</a:t>
            </a:r>
            <a:r>
              <a:rPr lang="en-US" sz="1600" dirty="0"/>
              <a:t> de </a:t>
            </a:r>
            <a:r>
              <a:rPr lang="en-US" sz="1600" dirty="0" err="1"/>
              <a:t>chaque</a:t>
            </a:r>
            <a:r>
              <a:rPr lang="en-US" sz="1600" dirty="0"/>
              <a:t> </a:t>
            </a:r>
            <a:r>
              <a:rPr lang="en-US" sz="1600" dirty="0" err="1"/>
              <a:t>fonction</a:t>
            </a:r>
            <a:r>
              <a:rPr lang="en-US" sz="1600" dirty="0"/>
              <a:t> au </a:t>
            </a:r>
            <a:r>
              <a:rPr lang="en-US" sz="1600" dirty="0" err="1"/>
              <a:t>niveau</a:t>
            </a:r>
            <a:r>
              <a:rPr lang="en-US" sz="1600" dirty="0"/>
              <a:t> de </a:t>
            </a:r>
            <a:r>
              <a:rPr lang="en-US" sz="1600" dirty="0" err="1"/>
              <a:t>l’organisation</a:t>
            </a:r>
            <a:r>
              <a:rPr lang="en-US" sz="1600" dirty="0"/>
              <a:t>.</a:t>
            </a:r>
          </a:p>
          <a:p>
            <a:pPr marL="571500" indent="-571500">
              <a:buFont typeface="+mj-lt"/>
              <a:buAutoNum type="romanUcPeriod"/>
            </a:pPr>
            <a:r>
              <a:rPr lang="fr-029" sz="2200" dirty="0"/>
              <a:t>Présentation</a:t>
            </a:r>
            <a:r>
              <a:rPr lang="en-US" sz="2200" dirty="0"/>
              <a:t> des trois </a:t>
            </a:r>
            <a:r>
              <a:rPr lang="fr-029" sz="2200" dirty="0"/>
              <a:t>scénarii</a:t>
            </a:r>
            <a:r>
              <a:rPr lang="en-US" sz="2200" dirty="0"/>
              <a:t> du plan </a:t>
            </a:r>
            <a:r>
              <a:rPr lang="fr-FR" sz="2200" dirty="0"/>
              <a:t>d’affaires</a:t>
            </a:r>
            <a:r>
              <a:rPr lang="en-US" sz="2200" dirty="0"/>
              <a:t> </a:t>
            </a:r>
            <a:r>
              <a:rPr lang="fr-FR" sz="2200" dirty="0"/>
              <a:t>prévu</a:t>
            </a:r>
            <a:r>
              <a:rPr lang="en-US" sz="2200" dirty="0"/>
              <a:t> par la SDR</a:t>
            </a:r>
          </a:p>
          <a:p>
            <a:pPr marL="571500" indent="-571500">
              <a:buFont typeface="+mj-lt"/>
              <a:buAutoNum type="romanUcPeriod"/>
            </a:pPr>
            <a:r>
              <a:rPr lang="en-US" sz="2200" dirty="0"/>
              <a:t>Conclusions et </a:t>
            </a:r>
            <a:r>
              <a:rPr lang="en-US" sz="2200" dirty="0" err="1"/>
              <a:t>recommandations</a:t>
            </a:r>
            <a:endParaRPr lang="en-US" sz="2200" dirty="0"/>
          </a:p>
          <a:p>
            <a:pPr marL="571500" indent="-571500">
              <a:buFont typeface="+mj-lt"/>
              <a:buAutoNum type="romanUcPeriod"/>
            </a:pPr>
            <a:endParaRPr lang="en-US" dirty="0"/>
          </a:p>
        </p:txBody>
      </p:sp>
    </p:spTree>
    <p:extLst>
      <p:ext uri="{BB962C8B-B14F-4D97-AF65-F5344CB8AC3E}">
        <p14:creationId xmlns:p14="http://schemas.microsoft.com/office/powerpoint/2010/main" val="69296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 coins arrondis 84">
            <a:extLst>
              <a:ext uri="{FF2B5EF4-FFF2-40B4-BE49-F238E27FC236}">
                <a16:creationId xmlns:a16="http://schemas.microsoft.com/office/drawing/2014/main" id="{C9991AC5-2CAB-446B-BE60-A32B85AB086B}"/>
              </a:ext>
            </a:extLst>
          </p:cNvPr>
          <p:cNvSpPr/>
          <p:nvPr/>
        </p:nvSpPr>
        <p:spPr>
          <a:xfrm>
            <a:off x="2254783" y="5505491"/>
            <a:ext cx="1323975" cy="4683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85000"/>
                    <a:lumOff val="15000"/>
                  </a:schemeClr>
                </a:solidFill>
              </a:rPr>
              <a:t>1 Collaborateur </a:t>
            </a:r>
          </a:p>
        </p:txBody>
      </p:sp>
      <p:sp>
        <p:nvSpPr>
          <p:cNvPr id="86" name="Rectangle : coins arrondis 85">
            <a:extLst>
              <a:ext uri="{FF2B5EF4-FFF2-40B4-BE49-F238E27FC236}">
                <a16:creationId xmlns:a16="http://schemas.microsoft.com/office/drawing/2014/main" id="{8FA187B7-8099-439E-A838-EB6F97B59161}"/>
              </a:ext>
            </a:extLst>
          </p:cNvPr>
          <p:cNvSpPr/>
          <p:nvPr/>
        </p:nvSpPr>
        <p:spPr>
          <a:xfrm>
            <a:off x="4645272" y="5529926"/>
            <a:ext cx="1474197" cy="548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85000"/>
                    <a:lumOff val="15000"/>
                  </a:schemeClr>
                </a:solidFill>
              </a:rPr>
              <a:t>1 Collaborateur  mutualisé avec les finances</a:t>
            </a:r>
          </a:p>
        </p:txBody>
      </p:sp>
      <p:cxnSp>
        <p:nvCxnSpPr>
          <p:cNvPr id="71" name="Connecteur droit 70">
            <a:extLst>
              <a:ext uri="{FF2B5EF4-FFF2-40B4-BE49-F238E27FC236}">
                <a16:creationId xmlns:a16="http://schemas.microsoft.com/office/drawing/2014/main" id="{1B769E27-63F3-4C10-8C38-8C9F6FF94DBB}"/>
              </a:ext>
            </a:extLst>
          </p:cNvPr>
          <p:cNvCxnSpPr/>
          <p:nvPr/>
        </p:nvCxnSpPr>
        <p:spPr>
          <a:xfrm>
            <a:off x="5590632" y="3834307"/>
            <a:ext cx="34046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B26AF950-522C-44D0-86A7-AA45F32B9782}"/>
              </a:ext>
            </a:extLst>
          </p:cNvPr>
          <p:cNvCxnSpPr/>
          <p:nvPr/>
        </p:nvCxnSpPr>
        <p:spPr>
          <a:xfrm>
            <a:off x="6574340" y="2711720"/>
            <a:ext cx="0" cy="888365"/>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B726CB9D-96C5-4AAD-B78A-BFCB668B4E42}"/>
              </a:ext>
            </a:extLst>
          </p:cNvPr>
          <p:cNvCxnSpPr/>
          <p:nvPr/>
        </p:nvCxnSpPr>
        <p:spPr>
          <a:xfrm>
            <a:off x="5955215" y="3159395"/>
            <a:ext cx="1892935"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fr-FR" sz="3600" dirty="0">
                <a:solidFill>
                  <a:srgbClr val="76DCE4"/>
                </a:solidFill>
              </a:rPr>
              <a:t>Organisation</a:t>
            </a:r>
            <a:r>
              <a:rPr lang="en-US" sz="3600" dirty="0">
                <a:solidFill>
                  <a:srgbClr val="76DCE4"/>
                </a:solidFill>
              </a:rPr>
              <a:t> de la SDR/ Central</a:t>
            </a:r>
          </a:p>
        </p:txBody>
      </p:sp>
      <p:sp>
        <p:nvSpPr>
          <p:cNvPr id="3" name="Content Placeholder 2">
            <a:extLst>
              <a:ext uri="{FF2B5EF4-FFF2-40B4-BE49-F238E27FC236}">
                <a16:creationId xmlns:a16="http://schemas.microsoft.com/office/drawing/2014/main" id="{ECF9E7D7-62BC-426F-9DAF-5B48CCC3D6C5}"/>
              </a:ext>
            </a:extLst>
          </p:cNvPr>
          <p:cNvSpPr>
            <a:spLocks noGrp="1"/>
          </p:cNvSpPr>
          <p:nvPr>
            <p:ph idx="1"/>
          </p:nvPr>
        </p:nvSpPr>
        <p:spPr>
          <a:xfrm>
            <a:off x="1177566" y="2000562"/>
            <a:ext cx="10515600" cy="468318"/>
          </a:xfrm>
        </p:spPr>
        <p:txBody>
          <a:bodyPr>
            <a:normAutofit/>
          </a:bodyPr>
          <a:lstStyle/>
          <a:p>
            <a:pPr marL="0" indent="0">
              <a:buNone/>
            </a:pPr>
            <a:r>
              <a:rPr lang="en-US" sz="1600" b="1" dirty="0"/>
              <a:t>Il </a:t>
            </a:r>
            <a:r>
              <a:rPr lang="fr-FR" sz="1600" b="1" dirty="0"/>
              <a:t>s’agit</a:t>
            </a:r>
            <a:r>
              <a:rPr lang="en-US" sz="1600" b="1" dirty="0"/>
              <a:t> de </a:t>
            </a:r>
            <a:r>
              <a:rPr lang="fr-FR" sz="1600" b="1" dirty="0"/>
              <a:t>présenter</a:t>
            </a:r>
            <a:r>
              <a:rPr lang="en-US" sz="1600" b="1" dirty="0"/>
              <a:t> </a:t>
            </a:r>
            <a:r>
              <a:rPr lang="fr-FR" sz="1600" b="1" dirty="0"/>
              <a:t>l’organisation</a:t>
            </a:r>
            <a:r>
              <a:rPr lang="en-US" sz="1600" b="1" dirty="0"/>
              <a:t> </a:t>
            </a:r>
            <a:r>
              <a:rPr lang="fr-FR" sz="1600" b="1" dirty="0"/>
              <a:t>détaillée</a:t>
            </a:r>
            <a:r>
              <a:rPr lang="en-US" sz="1600" b="1" dirty="0"/>
              <a:t> de la SDR ainsi que le </a:t>
            </a:r>
            <a:r>
              <a:rPr lang="fr-FR" sz="1600" b="1" dirty="0"/>
              <a:t>rôle</a:t>
            </a:r>
            <a:r>
              <a:rPr lang="en-US" sz="1600" b="1" dirty="0"/>
              <a:t> de </a:t>
            </a:r>
            <a:r>
              <a:rPr lang="en-US" sz="1600" b="1" dirty="0" err="1"/>
              <a:t>chaque</a:t>
            </a:r>
            <a:r>
              <a:rPr lang="en-US" sz="1600" b="1" dirty="0"/>
              <a:t> Responsable:</a:t>
            </a:r>
          </a:p>
          <a:p>
            <a:pPr marL="0" indent="0">
              <a:buNone/>
            </a:pPr>
            <a:endParaRPr lang="en-US" sz="1600" dirty="0"/>
          </a:p>
        </p:txBody>
      </p:sp>
      <p:sp>
        <p:nvSpPr>
          <p:cNvPr id="57" name="Rectangle 16">
            <a:extLst>
              <a:ext uri="{FF2B5EF4-FFF2-40B4-BE49-F238E27FC236}">
                <a16:creationId xmlns:a16="http://schemas.microsoft.com/office/drawing/2014/main" id="{7CB1CB8D-AF0C-42E1-959E-7889C8162700}"/>
              </a:ext>
            </a:extLst>
          </p:cNvPr>
          <p:cNvSpPr>
            <a:spLocks noChangeArrowheads="1"/>
          </p:cNvSpPr>
          <p:nvPr/>
        </p:nvSpPr>
        <p:spPr bwMode="auto">
          <a:xfrm>
            <a:off x="5905614" y="3618452"/>
            <a:ext cx="1323975" cy="466725"/>
          </a:xfrm>
          <a:prstGeom prst="rect">
            <a:avLst/>
          </a:prstGeom>
          <a:solidFill>
            <a:schemeClr val="bg1"/>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a:ln>
                  <a:noFill/>
                </a:ln>
                <a:solidFill>
                  <a:srgbClr val="262626"/>
                </a:solidFill>
                <a:effectLst/>
                <a:latin typeface="Arial" panose="020B0604020202020204" pitchFamily="34" charset="0"/>
                <a:ea typeface="Calibri" panose="020F0502020204030204" pitchFamily="34" charset="0"/>
                <a:cs typeface="Times New Roman" panose="02020603050405020304" pitchFamily="18" charset="0"/>
              </a:rPr>
              <a:t>Direction Générale</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58" name="Rectangle 12">
            <a:extLst>
              <a:ext uri="{FF2B5EF4-FFF2-40B4-BE49-F238E27FC236}">
                <a16:creationId xmlns:a16="http://schemas.microsoft.com/office/drawing/2014/main" id="{37231715-4CED-4C17-B0EE-F544C0D8D155}"/>
              </a:ext>
            </a:extLst>
          </p:cNvPr>
          <p:cNvSpPr>
            <a:spLocks noChangeArrowheads="1"/>
          </p:cNvSpPr>
          <p:nvPr/>
        </p:nvSpPr>
        <p:spPr bwMode="auto">
          <a:xfrm>
            <a:off x="7252061" y="2880264"/>
            <a:ext cx="1068977" cy="4667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1"/>
            <a:tileRect/>
          </a:gra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fr-FR" sz="1100" b="1" dirty="0" err="1">
                <a:solidFill>
                  <a:srgbClr val="4472C4"/>
                </a:solidFill>
                <a:latin typeface="Arial" panose="020B0604020202020204" pitchFamily="34" charset="0"/>
                <a:cs typeface="Times New Roman" panose="02020603050405020304" pitchFamily="18" charset="0"/>
              </a:rPr>
              <a:t>Comité</a:t>
            </a:r>
            <a:r>
              <a:rPr lang="en-US" altLang="fr-FR" sz="1100" b="1" dirty="0">
                <a:solidFill>
                  <a:srgbClr val="4472C4"/>
                </a:solidFill>
                <a:latin typeface="Arial" panose="020B0604020202020204" pitchFamily="34" charset="0"/>
                <a:cs typeface="Times New Roman" panose="02020603050405020304" pitchFamily="18" charset="0"/>
              </a:rPr>
              <a:t> </a:t>
            </a:r>
            <a:r>
              <a:rPr lang="en-US" altLang="fr-FR" sz="1100" b="1" dirty="0" err="1">
                <a:solidFill>
                  <a:srgbClr val="4472C4"/>
                </a:solidFill>
                <a:latin typeface="Arial" panose="020B0604020202020204" pitchFamily="34" charset="0"/>
                <a:cs typeface="Times New Roman" panose="02020603050405020304" pitchFamily="18" charset="0"/>
              </a:rPr>
              <a:t>Suivi</a:t>
            </a:r>
            <a:r>
              <a:rPr lang="en-US" altLang="fr-FR" sz="1100" b="1" dirty="0">
                <a:solidFill>
                  <a:srgbClr val="4472C4"/>
                </a:solidFill>
                <a:latin typeface="Arial" panose="020B0604020202020204" pitchFamily="34" charset="0"/>
                <a:cs typeface="Times New Roman" panose="02020603050405020304" pitchFamily="18" charset="0"/>
              </a:rPr>
              <a:t> et </a:t>
            </a:r>
            <a:r>
              <a:rPr lang="en-US" altLang="fr-FR" sz="1100" b="1" dirty="0" err="1">
                <a:solidFill>
                  <a:srgbClr val="4472C4"/>
                </a:solidFill>
                <a:latin typeface="Arial" panose="020B0604020202020204" pitchFamily="34" charset="0"/>
                <a:cs typeface="Times New Roman" panose="02020603050405020304" pitchFamily="18" charset="0"/>
              </a:rPr>
              <a:t>Contrôle</a:t>
            </a:r>
            <a:endParaRPr lang="en-US" altLang="fr-FR" sz="1100" b="1" dirty="0">
              <a:solidFill>
                <a:srgbClr val="4472C4"/>
              </a:solidFill>
              <a:latin typeface="Arial" panose="020B0604020202020204" pitchFamily="34" charset="0"/>
              <a:cs typeface="Times New Roman" panose="02020603050405020304" pitchFamily="18" charset="0"/>
            </a:endParaRPr>
          </a:p>
        </p:txBody>
      </p:sp>
      <p:sp>
        <p:nvSpPr>
          <p:cNvPr id="59" name="Rectangle 15">
            <a:extLst>
              <a:ext uri="{FF2B5EF4-FFF2-40B4-BE49-F238E27FC236}">
                <a16:creationId xmlns:a16="http://schemas.microsoft.com/office/drawing/2014/main" id="{65E74F46-009F-440F-8471-2908BA205402}"/>
              </a:ext>
            </a:extLst>
          </p:cNvPr>
          <p:cNvSpPr>
            <a:spLocks noChangeArrowheads="1"/>
          </p:cNvSpPr>
          <p:nvPr/>
        </p:nvSpPr>
        <p:spPr bwMode="auto">
          <a:xfrm>
            <a:off x="4313351" y="3626390"/>
            <a:ext cx="1323975" cy="45878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1"/>
            <a:tileRect/>
          </a:gra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fr-FR" sz="1100" b="1" dirty="0" err="1">
                <a:solidFill>
                  <a:srgbClr val="4472C4"/>
                </a:solidFill>
                <a:latin typeface="Arial" panose="020B0604020202020204" pitchFamily="34" charset="0"/>
                <a:cs typeface="Times New Roman" panose="02020603050405020304" pitchFamily="18" charset="0"/>
              </a:rPr>
              <a:t>Comité</a:t>
            </a:r>
            <a:r>
              <a:rPr lang="en-US" altLang="fr-FR" sz="1100" b="1" dirty="0">
                <a:solidFill>
                  <a:srgbClr val="4472C4"/>
                </a:solidFill>
                <a:latin typeface="Arial" panose="020B0604020202020204" pitchFamily="34" charset="0"/>
                <a:cs typeface="Times New Roman" panose="02020603050405020304" pitchFamily="18" charset="0"/>
              </a:rPr>
              <a:t> </a:t>
            </a:r>
            <a:r>
              <a:rPr lang="en-US" altLang="fr-FR" sz="1100" b="1" dirty="0" err="1">
                <a:solidFill>
                  <a:srgbClr val="4472C4"/>
                </a:solidFill>
                <a:latin typeface="Arial" panose="020B0604020202020204" pitchFamily="34" charset="0"/>
                <a:cs typeface="Times New Roman" panose="02020603050405020304" pitchFamily="18" charset="0"/>
              </a:rPr>
              <a:t>Exécutif</a:t>
            </a:r>
            <a:endParaRPr lang="en-US" altLang="fr-FR" sz="1100" b="1" dirty="0">
              <a:solidFill>
                <a:srgbClr val="4472C4"/>
              </a:solidFill>
              <a:latin typeface="Arial" panose="020B0604020202020204" pitchFamily="34" charset="0"/>
              <a:cs typeface="Times New Roman" panose="02020603050405020304" pitchFamily="18" charset="0"/>
            </a:endParaRPr>
          </a:p>
        </p:txBody>
      </p:sp>
      <p:sp>
        <p:nvSpPr>
          <p:cNvPr id="62" name="Rectangle 7">
            <a:extLst>
              <a:ext uri="{FF2B5EF4-FFF2-40B4-BE49-F238E27FC236}">
                <a16:creationId xmlns:a16="http://schemas.microsoft.com/office/drawing/2014/main" id="{A143FE58-B100-4D40-AC7D-485037A34D44}"/>
              </a:ext>
            </a:extLst>
          </p:cNvPr>
          <p:cNvSpPr>
            <a:spLocks noChangeArrowheads="1"/>
          </p:cNvSpPr>
          <p:nvPr/>
        </p:nvSpPr>
        <p:spPr bwMode="auto">
          <a:xfrm>
            <a:off x="4665776" y="2880264"/>
            <a:ext cx="1323975" cy="4667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1"/>
            <a:tileRect/>
          </a:gra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err="1">
                <a:ln>
                  <a:noFill/>
                </a:ln>
                <a:solidFill>
                  <a:srgbClr val="4472C4"/>
                </a:solidFill>
                <a:effectLst/>
                <a:latin typeface="Arial" panose="020B0604020202020204" pitchFamily="34" charset="0"/>
                <a:ea typeface="Calibri" panose="020F0502020204030204" pitchFamily="34" charset="0"/>
                <a:cs typeface="Times New Roman" panose="02020603050405020304" pitchFamily="18" charset="0"/>
              </a:rPr>
              <a:t>Comité</a:t>
            </a:r>
            <a:r>
              <a:rPr kumimoji="0" lang="en-US" altLang="fr-FR" sz="1100" b="1" i="0" u="none" strike="noStrike" cap="none" normalizeH="0" baseline="0" dirty="0">
                <a:ln>
                  <a:noFill/>
                </a:ln>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US" altLang="fr-FR" sz="1100" b="1" dirty="0" err="1">
                <a:solidFill>
                  <a:srgbClr val="4472C4"/>
                </a:solidFill>
                <a:latin typeface="Arial" panose="020B0604020202020204" pitchFamily="34" charset="0"/>
                <a:ea typeface="Calibri" panose="020F0502020204030204" pitchFamily="34" charset="0"/>
                <a:cs typeface="Times New Roman" panose="02020603050405020304" pitchFamily="18" charset="0"/>
              </a:rPr>
              <a:t>S</a:t>
            </a:r>
            <a:r>
              <a:rPr kumimoji="0" lang="en-US" altLang="fr-FR" sz="1100" b="1" i="0" u="none" strike="noStrike" cap="none" normalizeH="0" baseline="0" dirty="0" err="1">
                <a:ln>
                  <a:noFill/>
                </a:ln>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tratégie</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64" name="Rectangle 73">
            <a:extLst>
              <a:ext uri="{FF2B5EF4-FFF2-40B4-BE49-F238E27FC236}">
                <a16:creationId xmlns:a16="http://schemas.microsoft.com/office/drawing/2014/main" id="{2CFF4E7E-A801-4FD5-AB37-1D1476F527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78">
            <a:extLst>
              <a:ext uri="{FF2B5EF4-FFF2-40B4-BE49-F238E27FC236}">
                <a16:creationId xmlns:a16="http://schemas.microsoft.com/office/drawing/2014/main" id="{60D0CEA7-257D-4A41-AE29-C3CDAC83F975}"/>
              </a:ext>
            </a:extLst>
          </p:cNvPr>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Rectangle 16">
            <a:extLst>
              <a:ext uri="{FF2B5EF4-FFF2-40B4-BE49-F238E27FC236}">
                <a16:creationId xmlns:a16="http://schemas.microsoft.com/office/drawing/2014/main" id="{B7A37DD2-4B99-4194-8F43-26B163A8B1F6}"/>
              </a:ext>
            </a:extLst>
          </p:cNvPr>
          <p:cNvSpPr>
            <a:spLocks noChangeArrowheads="1"/>
          </p:cNvSpPr>
          <p:nvPr/>
        </p:nvSpPr>
        <p:spPr bwMode="auto">
          <a:xfrm>
            <a:off x="5894727" y="2301288"/>
            <a:ext cx="1323975" cy="46672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a:ln>
                  <a:noFill/>
                </a:ln>
                <a:solidFill>
                  <a:srgbClr val="262626"/>
                </a:solidFill>
                <a:effectLst/>
                <a:latin typeface="Arial" panose="020B0604020202020204" pitchFamily="34" charset="0"/>
                <a:ea typeface="Calibri" panose="020F0502020204030204" pitchFamily="34" charset="0"/>
                <a:cs typeface="Times New Roman" panose="02020603050405020304" pitchFamily="18" charset="0"/>
              </a:rPr>
              <a:t>Conseil </a:t>
            </a:r>
            <a:r>
              <a:rPr kumimoji="0" lang="en-US" altLang="fr-FR" sz="1100" b="1" i="0" u="none" strike="noStrike" cap="none" normalizeH="0" baseline="0" dirty="0" err="1">
                <a:ln>
                  <a:noFill/>
                </a:ln>
                <a:solidFill>
                  <a:srgbClr val="262626"/>
                </a:solidFill>
                <a:effectLst/>
                <a:latin typeface="Arial" panose="020B0604020202020204" pitchFamily="34" charset="0"/>
                <a:ea typeface="Calibri" panose="020F0502020204030204" pitchFamily="34" charset="0"/>
                <a:cs typeface="Times New Roman" panose="02020603050405020304" pitchFamily="18" charset="0"/>
              </a:rPr>
              <a:t>d’Administration</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72" name="Rectangle 15">
            <a:extLst>
              <a:ext uri="{FF2B5EF4-FFF2-40B4-BE49-F238E27FC236}">
                <a16:creationId xmlns:a16="http://schemas.microsoft.com/office/drawing/2014/main" id="{A2405429-D549-4EBE-962B-A7FD17A736C9}"/>
              </a:ext>
            </a:extLst>
          </p:cNvPr>
          <p:cNvSpPr>
            <a:spLocks noChangeArrowheads="1"/>
          </p:cNvSpPr>
          <p:nvPr/>
        </p:nvSpPr>
        <p:spPr bwMode="auto">
          <a:xfrm>
            <a:off x="2259133" y="5059597"/>
            <a:ext cx="1323975" cy="46831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Resp Financier</a:t>
            </a:r>
            <a:endParaRPr kumimoji="0" lang="en-US" altLang="fr-FR" sz="2000" b="0" i="0" u="none" strike="noStrike" cap="none" normalizeH="0" baseline="0" dirty="0">
              <a:ln>
                <a:noFill/>
              </a:ln>
              <a:solidFill>
                <a:schemeClr val="tx1">
                  <a:lumMod val="85000"/>
                  <a:lumOff val="15000"/>
                </a:schemeClr>
              </a:solidFill>
              <a:effectLst/>
              <a:latin typeface="Arial" panose="020B0604020202020204" pitchFamily="34" charset="0"/>
            </a:endParaRPr>
          </a:p>
        </p:txBody>
      </p:sp>
      <p:cxnSp>
        <p:nvCxnSpPr>
          <p:cNvPr id="73" name="Connecteur droit 72">
            <a:extLst>
              <a:ext uri="{FF2B5EF4-FFF2-40B4-BE49-F238E27FC236}">
                <a16:creationId xmlns:a16="http://schemas.microsoft.com/office/drawing/2014/main" id="{90CB33B9-CCAD-4628-97E6-1FB90FFF3DB5}"/>
              </a:ext>
            </a:extLst>
          </p:cNvPr>
          <p:cNvCxnSpPr/>
          <p:nvPr/>
        </p:nvCxnSpPr>
        <p:spPr>
          <a:xfrm>
            <a:off x="6576525" y="4076079"/>
            <a:ext cx="0" cy="606765"/>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5A3C9C73-F59F-4CCD-BD3C-0B8F2F6C0632}"/>
              </a:ext>
            </a:extLst>
          </p:cNvPr>
          <p:cNvCxnSpPr/>
          <p:nvPr/>
        </p:nvCxnSpPr>
        <p:spPr>
          <a:xfrm>
            <a:off x="2904701" y="4689921"/>
            <a:ext cx="7188421"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C094A29D-0E84-419F-B441-271E57004C0D}"/>
              </a:ext>
            </a:extLst>
          </p:cNvPr>
          <p:cNvCxnSpPr/>
          <p:nvPr/>
        </p:nvCxnSpPr>
        <p:spPr>
          <a:xfrm>
            <a:off x="2909761" y="4683112"/>
            <a:ext cx="0" cy="376754"/>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9E142E5F-0376-4E3F-9FEA-BAD53AC26CBC}"/>
              </a:ext>
            </a:extLst>
          </p:cNvPr>
          <p:cNvCxnSpPr/>
          <p:nvPr/>
        </p:nvCxnSpPr>
        <p:spPr>
          <a:xfrm>
            <a:off x="5366036" y="4698352"/>
            <a:ext cx="0" cy="376754"/>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68C3F7BA-14E2-497D-BA08-50FA2EC4139A}"/>
              </a:ext>
            </a:extLst>
          </p:cNvPr>
          <p:cNvCxnSpPr/>
          <p:nvPr/>
        </p:nvCxnSpPr>
        <p:spPr>
          <a:xfrm>
            <a:off x="7779627" y="4682844"/>
            <a:ext cx="0" cy="376754"/>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DDEB906F-9ACD-4F95-B89E-4382D3272AB5}"/>
              </a:ext>
            </a:extLst>
          </p:cNvPr>
          <p:cNvCxnSpPr/>
          <p:nvPr/>
        </p:nvCxnSpPr>
        <p:spPr>
          <a:xfrm>
            <a:off x="10093319" y="4682844"/>
            <a:ext cx="0" cy="376754"/>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Rectangle 15">
            <a:extLst>
              <a:ext uri="{FF2B5EF4-FFF2-40B4-BE49-F238E27FC236}">
                <a16:creationId xmlns:a16="http://schemas.microsoft.com/office/drawing/2014/main" id="{5EDC6BC2-3F50-4276-9AA4-7FEC59F30C14}"/>
              </a:ext>
            </a:extLst>
          </p:cNvPr>
          <p:cNvSpPr>
            <a:spLocks noChangeArrowheads="1"/>
          </p:cNvSpPr>
          <p:nvPr/>
        </p:nvSpPr>
        <p:spPr bwMode="auto">
          <a:xfrm>
            <a:off x="4645273" y="5087904"/>
            <a:ext cx="1467666" cy="46831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Resp RH et </a:t>
            </a:r>
            <a:r>
              <a:rPr lang="en-US" altLang="fr-FR" sz="1100" b="1" dirty="0" err="1">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M</a:t>
            </a:r>
            <a:r>
              <a:rPr kumimoji="0" lang="en-US" altLang="fr-FR" sz="1100" b="1" i="0" u="none" strike="noStrike" cap="none" normalizeH="0" baseline="0" dirty="0" err="1">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oyens</a:t>
            </a: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Généraux</a:t>
            </a:r>
            <a:endParaRPr kumimoji="0" lang="en-US" altLang="fr-FR" sz="1800" b="0" i="0" u="none" strike="noStrike" cap="none" normalizeH="0" baseline="0" dirty="0">
              <a:ln>
                <a:noFill/>
              </a:ln>
              <a:solidFill>
                <a:schemeClr val="tx1">
                  <a:lumMod val="85000"/>
                  <a:lumOff val="15000"/>
                </a:schemeClr>
              </a:solidFill>
              <a:effectLst/>
              <a:latin typeface="Arial" panose="020B0604020202020204" pitchFamily="34" charset="0"/>
            </a:endParaRPr>
          </a:p>
        </p:txBody>
      </p:sp>
      <p:sp>
        <p:nvSpPr>
          <p:cNvPr id="81" name="Rectangle 15">
            <a:extLst>
              <a:ext uri="{FF2B5EF4-FFF2-40B4-BE49-F238E27FC236}">
                <a16:creationId xmlns:a16="http://schemas.microsoft.com/office/drawing/2014/main" id="{0B2D9879-73A3-4B2D-8EE5-830C8E7AD572}"/>
              </a:ext>
            </a:extLst>
          </p:cNvPr>
          <p:cNvSpPr>
            <a:spLocks noChangeArrowheads="1"/>
          </p:cNvSpPr>
          <p:nvPr/>
        </p:nvSpPr>
        <p:spPr bwMode="auto">
          <a:xfrm>
            <a:off x="7122853" y="5083555"/>
            <a:ext cx="1323975" cy="46831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err="1">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Responsable</a:t>
            </a: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altLang="fr-FR" sz="1100" b="1"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M</a:t>
            </a: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arketing</a:t>
            </a:r>
            <a:endParaRPr kumimoji="0" lang="en-US" altLang="fr-FR" sz="1800" b="0" i="0" u="none" strike="noStrike" cap="none" normalizeH="0" baseline="0" dirty="0">
              <a:ln>
                <a:noFill/>
              </a:ln>
              <a:solidFill>
                <a:schemeClr val="tx1">
                  <a:lumMod val="85000"/>
                  <a:lumOff val="15000"/>
                </a:schemeClr>
              </a:solidFill>
              <a:effectLst/>
              <a:latin typeface="Arial" panose="020B0604020202020204" pitchFamily="34" charset="0"/>
            </a:endParaRPr>
          </a:p>
        </p:txBody>
      </p:sp>
      <p:sp>
        <p:nvSpPr>
          <p:cNvPr id="82" name="Rectangle 15">
            <a:extLst>
              <a:ext uri="{FF2B5EF4-FFF2-40B4-BE49-F238E27FC236}">
                <a16:creationId xmlns:a16="http://schemas.microsoft.com/office/drawing/2014/main" id="{070EBE35-E7A2-4621-B303-0ABB709AF3DA}"/>
              </a:ext>
            </a:extLst>
          </p:cNvPr>
          <p:cNvSpPr>
            <a:spLocks noChangeArrowheads="1"/>
          </p:cNvSpPr>
          <p:nvPr/>
        </p:nvSpPr>
        <p:spPr bwMode="auto">
          <a:xfrm>
            <a:off x="9430615" y="5085740"/>
            <a:ext cx="1323975" cy="46831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Resp Business </a:t>
            </a:r>
            <a:r>
              <a:rPr lang="en-US" altLang="fr-FR" sz="1100" b="1"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D</a:t>
            </a: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evelopment</a:t>
            </a:r>
            <a:endParaRPr kumimoji="0" lang="en-US" altLang="fr-FR" sz="1800" b="0" i="0" u="none" strike="noStrike" cap="none" normalizeH="0" baseline="0" dirty="0">
              <a:ln>
                <a:noFill/>
              </a:ln>
              <a:solidFill>
                <a:schemeClr val="tx1">
                  <a:lumMod val="85000"/>
                  <a:lumOff val="15000"/>
                </a:schemeClr>
              </a:solidFill>
              <a:effectLst/>
              <a:latin typeface="Arial" panose="020B0604020202020204" pitchFamily="34" charset="0"/>
            </a:endParaRPr>
          </a:p>
        </p:txBody>
      </p:sp>
      <p:cxnSp>
        <p:nvCxnSpPr>
          <p:cNvPr id="87" name="Connecteur droit 86">
            <a:extLst>
              <a:ext uri="{FF2B5EF4-FFF2-40B4-BE49-F238E27FC236}">
                <a16:creationId xmlns:a16="http://schemas.microsoft.com/office/drawing/2014/main" id="{99A50940-FA73-4418-AE23-6AA1FA3E3F0A}"/>
              </a:ext>
            </a:extLst>
          </p:cNvPr>
          <p:cNvCxnSpPr/>
          <p:nvPr/>
        </p:nvCxnSpPr>
        <p:spPr>
          <a:xfrm>
            <a:off x="6574340" y="4404715"/>
            <a:ext cx="34046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8" name="Rectangle 15">
            <a:extLst>
              <a:ext uri="{FF2B5EF4-FFF2-40B4-BE49-F238E27FC236}">
                <a16:creationId xmlns:a16="http://schemas.microsoft.com/office/drawing/2014/main" id="{830F8CFB-F6D3-4BB9-95A5-8BB28EB76FBC}"/>
              </a:ext>
            </a:extLst>
          </p:cNvPr>
          <p:cNvSpPr>
            <a:spLocks noChangeArrowheads="1"/>
          </p:cNvSpPr>
          <p:nvPr/>
        </p:nvSpPr>
        <p:spPr bwMode="auto">
          <a:xfrm>
            <a:off x="6915029" y="4235986"/>
            <a:ext cx="1323975" cy="327839"/>
          </a:xfrm>
          <a:prstGeom prst="rect">
            <a:avLst/>
          </a:prstGeom>
          <a:solidFill>
            <a:schemeClr val="bg1"/>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Office </a:t>
            </a:r>
            <a:r>
              <a:rPr lang="en-US" altLang="fr-FR" sz="1100" b="1"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M</a:t>
            </a: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anager</a:t>
            </a:r>
            <a:endParaRPr kumimoji="0" lang="en-US" altLang="fr-FR" sz="1800" b="0" i="0" u="none" strike="noStrike" cap="none" normalizeH="0" baseline="0" dirty="0">
              <a:ln>
                <a:noFill/>
              </a:ln>
              <a:solidFill>
                <a:schemeClr val="tx1">
                  <a:lumMod val="85000"/>
                  <a:lumOff val="15000"/>
                </a:schemeClr>
              </a:solidFill>
              <a:effectLst/>
              <a:latin typeface="Arial" panose="020B0604020202020204" pitchFamily="34" charset="0"/>
            </a:endParaRPr>
          </a:p>
        </p:txBody>
      </p:sp>
    </p:spTree>
    <p:extLst>
      <p:ext uri="{BB962C8B-B14F-4D97-AF65-F5344CB8AC3E}">
        <p14:creationId xmlns:p14="http://schemas.microsoft.com/office/powerpoint/2010/main" val="78421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2800" dirty="0" err="1">
                <a:solidFill>
                  <a:srgbClr val="76DCE4"/>
                </a:solidFill>
              </a:rPr>
              <a:t>Organisation</a:t>
            </a:r>
            <a:r>
              <a:rPr lang="en-US" sz="2800" dirty="0">
                <a:solidFill>
                  <a:srgbClr val="76DCE4"/>
                </a:solidFill>
              </a:rPr>
              <a:t> de la SDR/ Central – </a:t>
            </a:r>
            <a:r>
              <a:rPr lang="en-US" sz="2800" dirty="0" err="1">
                <a:solidFill>
                  <a:schemeClr val="accent4"/>
                </a:solidFill>
              </a:rPr>
              <a:t>Rôles</a:t>
            </a:r>
            <a:r>
              <a:rPr lang="en-US" sz="2800" dirty="0">
                <a:solidFill>
                  <a:schemeClr val="accent4"/>
                </a:solidFill>
              </a:rPr>
              <a:t> des responsables</a:t>
            </a:r>
          </a:p>
        </p:txBody>
      </p:sp>
      <p:sp>
        <p:nvSpPr>
          <p:cNvPr id="3" name="Content Placeholder 2">
            <a:extLst>
              <a:ext uri="{FF2B5EF4-FFF2-40B4-BE49-F238E27FC236}">
                <a16:creationId xmlns:a16="http://schemas.microsoft.com/office/drawing/2014/main" id="{ECF9E7D7-62BC-426F-9DAF-5B48CCC3D6C5}"/>
              </a:ext>
            </a:extLst>
          </p:cNvPr>
          <p:cNvSpPr>
            <a:spLocks noGrp="1"/>
          </p:cNvSpPr>
          <p:nvPr>
            <p:ph idx="1"/>
          </p:nvPr>
        </p:nvSpPr>
        <p:spPr>
          <a:xfrm>
            <a:off x="1177566" y="2000562"/>
            <a:ext cx="10515600" cy="4430932"/>
          </a:xfrm>
        </p:spPr>
        <p:txBody>
          <a:bodyPr>
            <a:normAutofit lnSpcReduction="10000"/>
          </a:bodyPr>
          <a:lstStyle/>
          <a:p>
            <a:pPr marL="342900" indent="-342900">
              <a:buFont typeface="+mj-lt"/>
              <a:buAutoNum type="arabicPeriod"/>
            </a:pPr>
            <a:r>
              <a:rPr lang="en-US" sz="1600" b="1" dirty="0">
                <a:solidFill>
                  <a:schemeClr val="accent1"/>
                </a:solidFill>
              </a:rPr>
              <a:t>Directeur </a:t>
            </a:r>
            <a:r>
              <a:rPr lang="en-US" sz="1600" b="1" dirty="0" err="1">
                <a:solidFill>
                  <a:schemeClr val="accent1"/>
                </a:solidFill>
              </a:rPr>
              <a:t>Général</a:t>
            </a:r>
            <a:r>
              <a:rPr lang="en-US" sz="1600" b="1" dirty="0">
                <a:solidFill>
                  <a:schemeClr val="accent1"/>
                </a:solidFill>
              </a:rPr>
              <a:t> de la SDR: </a:t>
            </a:r>
            <a:r>
              <a:rPr lang="en-US" sz="1400" dirty="0"/>
              <a:t>Il a pour </a:t>
            </a:r>
            <a:r>
              <a:rPr lang="en-US" sz="1400" dirty="0" err="1"/>
              <a:t>rôle</a:t>
            </a:r>
            <a:r>
              <a:rPr lang="en-US" sz="1400" dirty="0"/>
              <a:t> de </a:t>
            </a:r>
            <a:r>
              <a:rPr lang="en-US" sz="1400" dirty="0" err="1"/>
              <a:t>veiller</a:t>
            </a:r>
            <a:r>
              <a:rPr lang="en-US" sz="1400" dirty="0"/>
              <a:t> à </a:t>
            </a:r>
            <a:r>
              <a:rPr lang="en-US" sz="1400" dirty="0" err="1"/>
              <a:t>l’atteinte</a:t>
            </a:r>
            <a:r>
              <a:rPr lang="en-US" sz="1400" dirty="0"/>
              <a:t> des </a:t>
            </a:r>
            <a:r>
              <a:rPr lang="en-US" sz="1400" dirty="0" err="1"/>
              <a:t>objectifs</a:t>
            </a:r>
            <a:r>
              <a:rPr lang="en-US" sz="1400" dirty="0"/>
              <a:t> de la SDR </a:t>
            </a:r>
            <a:r>
              <a:rPr lang="en-US" sz="1400" dirty="0" err="1"/>
              <a:t>en</a:t>
            </a:r>
            <a:r>
              <a:rPr lang="en-US" sz="1400" dirty="0"/>
              <a:t> </a:t>
            </a:r>
            <a:r>
              <a:rPr lang="en-US" sz="1400" dirty="0" err="1"/>
              <a:t>s’assurant</a:t>
            </a:r>
            <a:r>
              <a:rPr lang="en-US" sz="1400" dirty="0"/>
              <a:t> du bon </a:t>
            </a:r>
            <a:r>
              <a:rPr lang="en-US" sz="1400" dirty="0" err="1"/>
              <a:t>fonctionnement</a:t>
            </a:r>
            <a:r>
              <a:rPr lang="en-US" sz="1400" dirty="0"/>
              <a:t> des 3/5 plateformes. Il </a:t>
            </a:r>
            <a:r>
              <a:rPr lang="en-US" sz="1400" dirty="0" err="1"/>
              <a:t>joue</a:t>
            </a:r>
            <a:r>
              <a:rPr lang="en-US" sz="1400" dirty="0"/>
              <a:t> le </a:t>
            </a:r>
            <a:r>
              <a:rPr lang="en-US" sz="1400" dirty="0" err="1"/>
              <a:t>rôle</a:t>
            </a:r>
            <a:r>
              <a:rPr lang="en-US" sz="1400" dirty="0"/>
              <a:t> de </a:t>
            </a:r>
            <a:r>
              <a:rPr lang="en-US" sz="1400" dirty="0" err="1"/>
              <a:t>relais</a:t>
            </a:r>
            <a:r>
              <a:rPr lang="en-US" sz="1400" dirty="0"/>
              <a:t> entre les instances de </a:t>
            </a:r>
            <a:r>
              <a:rPr lang="en-US" sz="1400" dirty="0" err="1"/>
              <a:t>gouvernance</a:t>
            </a:r>
            <a:r>
              <a:rPr lang="en-US" sz="1400" dirty="0"/>
              <a:t> et les </a:t>
            </a:r>
            <a:r>
              <a:rPr lang="en-US" sz="1400" dirty="0" err="1"/>
              <a:t>opérationnels</a:t>
            </a:r>
            <a:r>
              <a:rPr lang="en-US" sz="1400" dirty="0"/>
              <a:t> à travers la </a:t>
            </a:r>
            <a:r>
              <a:rPr lang="en-US" sz="1400" dirty="0" err="1"/>
              <a:t>déclinaison</a:t>
            </a:r>
            <a:r>
              <a:rPr lang="en-US" sz="1400" dirty="0"/>
              <a:t> de la </a:t>
            </a:r>
            <a:r>
              <a:rPr lang="en-US" sz="1400" dirty="0" err="1"/>
              <a:t>stratégie</a:t>
            </a:r>
            <a:r>
              <a:rPr lang="en-US" sz="1400" dirty="0"/>
              <a:t> de la SDR tout </a:t>
            </a:r>
            <a:r>
              <a:rPr lang="en-US" sz="1400" dirty="0" err="1"/>
              <a:t>en</a:t>
            </a:r>
            <a:r>
              <a:rPr lang="en-US" sz="1400" dirty="0"/>
              <a:t> </a:t>
            </a:r>
            <a:r>
              <a:rPr lang="en-US" sz="1400" dirty="0" err="1"/>
              <a:t>veillant</a:t>
            </a:r>
            <a:r>
              <a:rPr lang="en-US" sz="1400" dirty="0"/>
              <a:t> à </a:t>
            </a:r>
            <a:r>
              <a:rPr lang="en-US" sz="1400" dirty="0" err="1"/>
              <a:t>sa</a:t>
            </a:r>
            <a:r>
              <a:rPr lang="en-US" sz="1400" dirty="0"/>
              <a:t> </a:t>
            </a:r>
            <a:r>
              <a:rPr lang="en-US" sz="1400" dirty="0" err="1"/>
              <a:t>concrétisation</a:t>
            </a:r>
            <a:r>
              <a:rPr lang="en-US" sz="1400" dirty="0"/>
              <a:t>.</a:t>
            </a:r>
          </a:p>
          <a:p>
            <a:pPr marL="342900" indent="-342900">
              <a:buFont typeface="+mj-lt"/>
              <a:buAutoNum type="arabicPeriod"/>
            </a:pPr>
            <a:r>
              <a:rPr lang="fr-FR" sz="1600" b="1" dirty="0">
                <a:solidFill>
                  <a:schemeClr val="accent1"/>
                </a:solidFill>
              </a:rPr>
              <a:t>Responsable Business développement: </a:t>
            </a:r>
            <a:r>
              <a:rPr lang="fr-FR" sz="1400" dirty="0"/>
              <a:t>Il a pour rôle de s’assurer de la promotion des plateformes à travers l’amélioration de l’image et label « produit d’artisanat marocain ». Cet objectif est atteint à travers la recherche de nouveaux leviers de croissance permettant de développer le chiffre d’affaires de manière directe (nouveaux clients ou produits) ou de manière indirecte (marketing, communication).</a:t>
            </a:r>
          </a:p>
          <a:p>
            <a:pPr marL="342900" indent="-342900">
              <a:buFont typeface="+mj-lt"/>
              <a:buAutoNum type="arabicPeriod"/>
            </a:pPr>
            <a:r>
              <a:rPr lang="fr-FR" sz="1600" b="1" dirty="0">
                <a:solidFill>
                  <a:schemeClr val="accent1"/>
                </a:solidFill>
              </a:rPr>
              <a:t>Responsable Marketing: </a:t>
            </a:r>
            <a:r>
              <a:rPr lang="fr-FR" dirty="0"/>
              <a:t> </a:t>
            </a:r>
            <a:r>
              <a:rPr lang="fr-FR" sz="1400" dirty="0"/>
              <a:t>Il coordonne les activités nécessaires à la progression des différents produits dans le cadre de la politique commerciale globale. Il utilise toutes les techniques marketing de conquête, de développement et de fidélisation permettant de faire évoluer le chiffre d’affaires.</a:t>
            </a:r>
          </a:p>
          <a:p>
            <a:pPr marL="342900" indent="-342900">
              <a:buFont typeface="+mj-lt"/>
              <a:buAutoNum type="arabicPeriod"/>
            </a:pPr>
            <a:r>
              <a:rPr lang="fr-FR" sz="1600" b="1" dirty="0">
                <a:solidFill>
                  <a:schemeClr val="accent1"/>
                </a:solidFill>
              </a:rPr>
              <a:t>Responsable Administratif et Financier: </a:t>
            </a:r>
            <a:r>
              <a:rPr lang="fr-FR" sz="1400" dirty="0"/>
              <a:t>Il  se positionne autant que partenaire de la direction générale dans le développement de l’activité de la SDR en mettant en place un pilotage financier permettant l’optimisation permanente des coûts.</a:t>
            </a:r>
          </a:p>
          <a:p>
            <a:pPr marL="342900" indent="-342900">
              <a:buFont typeface="+mj-lt"/>
              <a:buAutoNum type="arabicPeriod"/>
            </a:pPr>
            <a:r>
              <a:rPr lang="fr-FR" sz="1600" b="1" dirty="0">
                <a:solidFill>
                  <a:schemeClr val="accent1"/>
                </a:solidFill>
              </a:rPr>
              <a:t>Responsable RH, Formation et Moyens Généraux: </a:t>
            </a:r>
            <a:r>
              <a:rPr lang="fr-FR" sz="1400" dirty="0"/>
              <a:t>A pour mission d’assurer la bonne gestion des ressources en centrale ainsi qu’au niveau des plateformes. Il est en charge de l’établissement des plans de formation ainsi que le calendrier de sa réalisation. Il valide aussi avec le coordinateur de chaque plateforme les sessions de formation pour les artisans.</a:t>
            </a:r>
          </a:p>
          <a:p>
            <a:pPr marL="342900" indent="-342900">
              <a:buFont typeface="+mj-lt"/>
              <a:buAutoNum type="arabicPeriod"/>
            </a:pPr>
            <a:r>
              <a:rPr lang="fr-FR" sz="1600" b="1" dirty="0">
                <a:solidFill>
                  <a:schemeClr val="accent1"/>
                </a:solidFill>
              </a:rPr>
              <a:t>Office Manager: </a:t>
            </a:r>
            <a:r>
              <a:rPr lang="fr-FR" sz="1400" dirty="0"/>
              <a:t>Veille au bon fonctionnement de l’ensemble de la direction en prenant en charge l’ensemble des tâches administratives courantes.</a:t>
            </a:r>
          </a:p>
          <a:p>
            <a:pPr marL="0" indent="0">
              <a:buNone/>
            </a:pPr>
            <a:endParaRPr lang="en-US" sz="1600" dirty="0"/>
          </a:p>
        </p:txBody>
      </p:sp>
    </p:spTree>
    <p:extLst>
      <p:ext uri="{BB962C8B-B14F-4D97-AF65-F5344CB8AC3E}">
        <p14:creationId xmlns:p14="http://schemas.microsoft.com/office/powerpoint/2010/main" val="68699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65A904-D90F-4612-AF61-62DB6D55F2C2}"/>
              </a:ext>
            </a:extLst>
          </p:cNvPr>
          <p:cNvSpPr/>
          <p:nvPr/>
        </p:nvSpPr>
        <p:spPr>
          <a:xfrm>
            <a:off x="2175250" y="2987419"/>
            <a:ext cx="8434061" cy="313761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66">
            <a:extLst>
              <a:ext uri="{FF2B5EF4-FFF2-40B4-BE49-F238E27FC236}">
                <a16:creationId xmlns:a16="http://schemas.microsoft.com/office/drawing/2014/main" id="{B26AF950-522C-44D0-86A7-AA45F32B9782}"/>
              </a:ext>
            </a:extLst>
          </p:cNvPr>
          <p:cNvCxnSpPr/>
          <p:nvPr/>
        </p:nvCxnSpPr>
        <p:spPr>
          <a:xfrm>
            <a:off x="6574340" y="2757953"/>
            <a:ext cx="0" cy="414429"/>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9E7DB4-FD5E-4C3B-A05D-607C705381B4}"/>
              </a:ext>
            </a:extLst>
          </p:cNvPr>
          <p:cNvSpPr>
            <a:spLocks noGrp="1"/>
          </p:cNvSpPr>
          <p:nvPr>
            <p:ph type="title"/>
          </p:nvPr>
        </p:nvSpPr>
        <p:spPr/>
        <p:txBody>
          <a:bodyPr>
            <a:normAutofit/>
          </a:bodyPr>
          <a:lstStyle/>
          <a:p>
            <a:r>
              <a:rPr lang="en-US" sz="3600" dirty="0" err="1">
                <a:solidFill>
                  <a:srgbClr val="76DCE4"/>
                </a:solidFill>
              </a:rPr>
              <a:t>Organisation</a:t>
            </a:r>
            <a:r>
              <a:rPr lang="en-US" sz="3600" dirty="0">
                <a:solidFill>
                  <a:srgbClr val="76DCE4"/>
                </a:solidFill>
              </a:rPr>
              <a:t> de la SDR/ </a:t>
            </a:r>
            <a:r>
              <a:rPr lang="en-US" sz="3600" dirty="0" err="1">
                <a:solidFill>
                  <a:srgbClr val="76DCE4"/>
                </a:solidFill>
              </a:rPr>
              <a:t>Plateforme</a:t>
            </a:r>
            <a:endParaRPr lang="en-US" sz="3600" dirty="0">
              <a:solidFill>
                <a:srgbClr val="76DCE4"/>
              </a:solidFill>
            </a:endParaRPr>
          </a:p>
        </p:txBody>
      </p:sp>
      <p:sp>
        <p:nvSpPr>
          <p:cNvPr id="3" name="Content Placeholder 2">
            <a:extLst>
              <a:ext uri="{FF2B5EF4-FFF2-40B4-BE49-F238E27FC236}">
                <a16:creationId xmlns:a16="http://schemas.microsoft.com/office/drawing/2014/main" id="{ECF9E7D7-62BC-426F-9DAF-5B48CCC3D6C5}"/>
              </a:ext>
            </a:extLst>
          </p:cNvPr>
          <p:cNvSpPr>
            <a:spLocks noGrp="1"/>
          </p:cNvSpPr>
          <p:nvPr>
            <p:ph idx="1"/>
          </p:nvPr>
        </p:nvSpPr>
        <p:spPr>
          <a:xfrm>
            <a:off x="1177566" y="2000562"/>
            <a:ext cx="10515600" cy="468318"/>
          </a:xfrm>
        </p:spPr>
        <p:txBody>
          <a:bodyPr>
            <a:normAutofit fontScale="92500"/>
          </a:bodyPr>
          <a:lstStyle/>
          <a:p>
            <a:pPr marL="0" indent="0">
              <a:buNone/>
            </a:pPr>
            <a:r>
              <a:rPr lang="en-US" sz="1600" dirty="0"/>
              <a:t>Il </a:t>
            </a:r>
            <a:r>
              <a:rPr lang="en-US" sz="1600" dirty="0" err="1"/>
              <a:t>s’agit</a:t>
            </a:r>
            <a:r>
              <a:rPr lang="en-US" sz="1600" dirty="0"/>
              <a:t> de </a:t>
            </a:r>
            <a:r>
              <a:rPr lang="en-US" sz="1600" dirty="0" err="1"/>
              <a:t>présenter</a:t>
            </a:r>
            <a:r>
              <a:rPr lang="en-US" sz="1600" dirty="0"/>
              <a:t> </a:t>
            </a:r>
            <a:r>
              <a:rPr lang="en-US" sz="1600" dirty="0" err="1"/>
              <a:t>l’organisation</a:t>
            </a:r>
            <a:r>
              <a:rPr lang="en-US" sz="1600" dirty="0"/>
              <a:t> type </a:t>
            </a:r>
            <a:r>
              <a:rPr lang="en-US" sz="1600" dirty="0" err="1"/>
              <a:t>d’une</a:t>
            </a:r>
            <a:r>
              <a:rPr lang="en-US" sz="1600" dirty="0"/>
              <a:t> </a:t>
            </a:r>
            <a:r>
              <a:rPr lang="en-US" sz="1600" dirty="0" err="1"/>
              <a:t>plateforme</a:t>
            </a:r>
            <a:r>
              <a:rPr lang="en-US" sz="1600" dirty="0"/>
              <a:t> </a:t>
            </a:r>
            <a:r>
              <a:rPr lang="en-US" sz="1600" dirty="0" err="1"/>
              <a:t>en</a:t>
            </a:r>
            <a:r>
              <a:rPr lang="en-US" sz="1600" dirty="0"/>
              <a:t> sus du </a:t>
            </a:r>
            <a:r>
              <a:rPr lang="en-US" sz="1600" dirty="0" err="1"/>
              <a:t>rôle</a:t>
            </a:r>
            <a:r>
              <a:rPr lang="en-US" sz="1600" dirty="0"/>
              <a:t> de </a:t>
            </a:r>
            <a:r>
              <a:rPr lang="en-US" sz="1600" dirty="0" err="1"/>
              <a:t>chaque</a:t>
            </a:r>
            <a:r>
              <a:rPr lang="en-US" sz="1600" dirty="0"/>
              <a:t> </a:t>
            </a:r>
            <a:r>
              <a:rPr lang="en-US" sz="1600" dirty="0" err="1"/>
              <a:t>membre</a:t>
            </a:r>
            <a:r>
              <a:rPr lang="en-US" sz="1600" dirty="0"/>
              <a:t> de </a:t>
            </a:r>
            <a:r>
              <a:rPr lang="en-US" sz="1600" dirty="0" err="1"/>
              <a:t>l’équipe</a:t>
            </a:r>
            <a:r>
              <a:rPr lang="en-US" sz="1600" dirty="0"/>
              <a:t>:</a:t>
            </a:r>
          </a:p>
          <a:p>
            <a:pPr marL="0" indent="0">
              <a:buNone/>
            </a:pPr>
            <a:endParaRPr lang="en-US" sz="1600" dirty="0"/>
          </a:p>
        </p:txBody>
      </p:sp>
      <p:sp>
        <p:nvSpPr>
          <p:cNvPr id="64" name="Rectangle 73">
            <a:extLst>
              <a:ext uri="{FF2B5EF4-FFF2-40B4-BE49-F238E27FC236}">
                <a16:creationId xmlns:a16="http://schemas.microsoft.com/office/drawing/2014/main" id="{2CFF4E7E-A801-4FD5-AB37-1D1476F527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5" name="Rectangle 78">
            <a:extLst>
              <a:ext uri="{FF2B5EF4-FFF2-40B4-BE49-F238E27FC236}">
                <a16:creationId xmlns:a16="http://schemas.microsoft.com/office/drawing/2014/main" id="{60D0CEA7-257D-4A41-AE29-C3CDAC83F975}"/>
              </a:ext>
            </a:extLst>
          </p:cNvPr>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6" name="Rectangle 16">
            <a:extLst>
              <a:ext uri="{FF2B5EF4-FFF2-40B4-BE49-F238E27FC236}">
                <a16:creationId xmlns:a16="http://schemas.microsoft.com/office/drawing/2014/main" id="{B7A37DD2-4B99-4194-8F43-26B163A8B1F6}"/>
              </a:ext>
            </a:extLst>
          </p:cNvPr>
          <p:cNvSpPr>
            <a:spLocks noChangeArrowheads="1"/>
          </p:cNvSpPr>
          <p:nvPr/>
        </p:nvSpPr>
        <p:spPr bwMode="auto">
          <a:xfrm>
            <a:off x="5894727" y="2301288"/>
            <a:ext cx="1323975" cy="46672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a:ln>
                  <a:noFill/>
                </a:ln>
                <a:solidFill>
                  <a:srgbClr val="262626"/>
                </a:solidFill>
                <a:effectLst/>
                <a:latin typeface="Arial" panose="020B0604020202020204" pitchFamily="34" charset="0"/>
                <a:ea typeface="Calibri" panose="020F0502020204030204" pitchFamily="34" charset="0"/>
                <a:cs typeface="Times New Roman" panose="02020603050405020304" pitchFamily="18" charset="0"/>
              </a:rPr>
              <a:t>Direction Générale SDR</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72" name="Rectangle 15">
            <a:extLst>
              <a:ext uri="{FF2B5EF4-FFF2-40B4-BE49-F238E27FC236}">
                <a16:creationId xmlns:a16="http://schemas.microsoft.com/office/drawing/2014/main" id="{A2405429-D549-4EBE-962B-A7FD17A736C9}"/>
              </a:ext>
            </a:extLst>
          </p:cNvPr>
          <p:cNvSpPr>
            <a:spLocks noChangeArrowheads="1"/>
          </p:cNvSpPr>
          <p:nvPr/>
        </p:nvSpPr>
        <p:spPr bwMode="auto">
          <a:xfrm>
            <a:off x="3454021" y="4453731"/>
            <a:ext cx="1323975" cy="46831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err="1">
                <a:ln>
                  <a:noFill/>
                </a:ln>
                <a:solidFill>
                  <a:schemeClr val="tx1">
                    <a:lumMod val="85000"/>
                    <a:lumOff val="15000"/>
                  </a:schemeClr>
                </a:solidFill>
                <a:effectLst/>
                <a:latin typeface="Arial" panose="020B0604020202020204" pitchFamily="34" charset="0"/>
              </a:rPr>
              <a:t>Acceuil</a:t>
            </a:r>
            <a:r>
              <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rPr>
              <a:t> et </a:t>
            </a:r>
            <a:r>
              <a:rPr kumimoji="0" lang="en-US" altLang="fr-FR" sz="1100" b="1" i="0" u="none" strike="noStrike" cap="none" normalizeH="0" baseline="0" dirty="0" err="1">
                <a:ln>
                  <a:noFill/>
                </a:ln>
                <a:solidFill>
                  <a:schemeClr val="tx1">
                    <a:lumMod val="85000"/>
                    <a:lumOff val="15000"/>
                  </a:schemeClr>
                </a:solidFill>
                <a:effectLst/>
                <a:latin typeface="Arial" panose="020B0604020202020204" pitchFamily="34" charset="0"/>
              </a:rPr>
              <a:t>réception</a:t>
            </a:r>
            <a:endParaRPr kumimoji="0" lang="en-US" altLang="fr-FR" sz="1100" b="1" i="0" u="none" strike="noStrike" cap="none" normalizeH="0" baseline="0" dirty="0">
              <a:ln>
                <a:noFill/>
              </a:ln>
              <a:solidFill>
                <a:schemeClr val="tx1">
                  <a:lumMod val="85000"/>
                  <a:lumOff val="15000"/>
                </a:schemeClr>
              </a:solidFill>
              <a:effectLst/>
              <a:latin typeface="Arial" panose="020B0604020202020204" pitchFamily="34" charset="0"/>
            </a:endParaRPr>
          </a:p>
        </p:txBody>
      </p:sp>
      <p:cxnSp>
        <p:nvCxnSpPr>
          <p:cNvPr id="73" name="Connecteur droit 72">
            <a:extLst>
              <a:ext uri="{FF2B5EF4-FFF2-40B4-BE49-F238E27FC236}">
                <a16:creationId xmlns:a16="http://schemas.microsoft.com/office/drawing/2014/main" id="{90CB33B9-CCAD-4628-97E6-1FB90FFF3DB5}"/>
              </a:ext>
            </a:extLst>
          </p:cNvPr>
          <p:cNvCxnSpPr/>
          <p:nvPr/>
        </p:nvCxnSpPr>
        <p:spPr>
          <a:xfrm>
            <a:off x="6565165" y="3470213"/>
            <a:ext cx="0" cy="606765"/>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5A3C9C73-F59F-4CCD-BD3C-0B8F2F6C0632}"/>
              </a:ext>
            </a:extLst>
          </p:cNvPr>
          <p:cNvCxnSpPr/>
          <p:nvPr/>
        </p:nvCxnSpPr>
        <p:spPr>
          <a:xfrm>
            <a:off x="4104505" y="4084055"/>
            <a:ext cx="446344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C094A29D-0E84-419F-B441-271E57004C0D}"/>
              </a:ext>
            </a:extLst>
          </p:cNvPr>
          <p:cNvCxnSpPr/>
          <p:nvPr/>
        </p:nvCxnSpPr>
        <p:spPr>
          <a:xfrm>
            <a:off x="4116009" y="4077246"/>
            <a:ext cx="0" cy="376754"/>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9E142E5F-0376-4E3F-9FEA-BAD53AC26CBC}"/>
              </a:ext>
            </a:extLst>
          </p:cNvPr>
          <p:cNvCxnSpPr/>
          <p:nvPr/>
        </p:nvCxnSpPr>
        <p:spPr>
          <a:xfrm>
            <a:off x="6562980" y="4063260"/>
            <a:ext cx="0" cy="414429"/>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68C3F7BA-14E2-497D-BA08-50FA2EC4139A}"/>
              </a:ext>
            </a:extLst>
          </p:cNvPr>
          <p:cNvCxnSpPr/>
          <p:nvPr/>
        </p:nvCxnSpPr>
        <p:spPr>
          <a:xfrm>
            <a:off x="8548175" y="4076978"/>
            <a:ext cx="0" cy="376754"/>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Rectangle 15">
            <a:extLst>
              <a:ext uri="{FF2B5EF4-FFF2-40B4-BE49-F238E27FC236}">
                <a16:creationId xmlns:a16="http://schemas.microsoft.com/office/drawing/2014/main" id="{5EDC6BC2-3F50-4276-9AA4-7FEC59F30C14}"/>
              </a:ext>
            </a:extLst>
          </p:cNvPr>
          <p:cNvSpPr>
            <a:spLocks noChangeArrowheads="1"/>
          </p:cNvSpPr>
          <p:nvPr/>
        </p:nvSpPr>
        <p:spPr bwMode="auto">
          <a:xfrm>
            <a:off x="5840161" y="4482038"/>
            <a:ext cx="1467666" cy="46831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fr-FR" sz="1100" b="1" dirty="0">
                <a:solidFill>
                  <a:schemeClr val="tx1">
                    <a:lumMod val="85000"/>
                    <a:lumOff val="15000"/>
                  </a:schemeClr>
                </a:solidFill>
                <a:latin typeface="Arial" panose="020B0604020202020204" pitchFamily="34" charset="0"/>
                <a:cs typeface="Times New Roman" panose="02020603050405020304" pitchFamily="18" charset="0"/>
              </a:rPr>
              <a:t>Responsable commercial</a:t>
            </a:r>
            <a:endParaRPr kumimoji="0" lang="en-US" altLang="fr-FR" sz="1800" b="0" i="0" u="none" strike="noStrike" cap="none" normalizeH="0" baseline="0" dirty="0">
              <a:ln>
                <a:noFill/>
              </a:ln>
              <a:solidFill>
                <a:schemeClr val="tx1">
                  <a:lumMod val="85000"/>
                  <a:lumOff val="15000"/>
                </a:schemeClr>
              </a:solidFill>
              <a:effectLst/>
              <a:latin typeface="Arial" panose="020B0604020202020204" pitchFamily="34" charset="0"/>
            </a:endParaRPr>
          </a:p>
        </p:txBody>
      </p:sp>
      <p:sp>
        <p:nvSpPr>
          <p:cNvPr id="81" name="Rectangle 15">
            <a:extLst>
              <a:ext uri="{FF2B5EF4-FFF2-40B4-BE49-F238E27FC236}">
                <a16:creationId xmlns:a16="http://schemas.microsoft.com/office/drawing/2014/main" id="{0B2D9879-73A3-4B2D-8EE5-830C8E7AD572}"/>
              </a:ext>
            </a:extLst>
          </p:cNvPr>
          <p:cNvSpPr>
            <a:spLocks noChangeArrowheads="1"/>
          </p:cNvSpPr>
          <p:nvPr/>
        </p:nvSpPr>
        <p:spPr bwMode="auto">
          <a:xfrm>
            <a:off x="7891401" y="4477689"/>
            <a:ext cx="1323975" cy="468315"/>
          </a:xfrm>
          <a:prstGeom prst="rect">
            <a:avLst/>
          </a:prstGeom>
          <a:solidFill>
            <a:srgbClr val="FFFFFF"/>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fr-FR" sz="1100" b="1" dirty="0">
                <a:solidFill>
                  <a:schemeClr val="tx1">
                    <a:lumMod val="85000"/>
                    <a:lumOff val="15000"/>
                  </a:schemeClr>
                </a:solidFill>
                <a:latin typeface="Arial" panose="020B0604020202020204" pitchFamily="34" charset="0"/>
                <a:cs typeface="Times New Roman" panose="02020603050405020304" pitchFamily="18" charset="0"/>
              </a:rPr>
              <a:t>Conseil et orientation des artisans</a:t>
            </a:r>
            <a:endParaRPr kumimoji="0" lang="en-US" altLang="fr-FR" sz="1800" b="0" i="0" u="none" strike="noStrike" cap="none" normalizeH="0" baseline="0" dirty="0">
              <a:ln>
                <a:noFill/>
              </a:ln>
              <a:solidFill>
                <a:schemeClr val="tx1">
                  <a:lumMod val="85000"/>
                  <a:lumOff val="15000"/>
                </a:schemeClr>
              </a:solidFill>
              <a:effectLst/>
              <a:latin typeface="Arial" panose="020B0604020202020204" pitchFamily="34" charset="0"/>
            </a:endParaRPr>
          </a:p>
        </p:txBody>
      </p:sp>
      <p:sp>
        <p:nvSpPr>
          <p:cNvPr id="86" name="Rectangle : coins arrondis 85">
            <a:extLst>
              <a:ext uri="{FF2B5EF4-FFF2-40B4-BE49-F238E27FC236}">
                <a16:creationId xmlns:a16="http://schemas.microsoft.com/office/drawing/2014/main" id="{8FA187B7-8099-439E-A838-EB6F97B59161}"/>
              </a:ext>
            </a:extLst>
          </p:cNvPr>
          <p:cNvSpPr/>
          <p:nvPr/>
        </p:nvSpPr>
        <p:spPr>
          <a:xfrm>
            <a:off x="5840160" y="4957720"/>
            <a:ext cx="1474197" cy="548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85000"/>
                    <a:lumOff val="15000"/>
                  </a:schemeClr>
                </a:solidFill>
              </a:rPr>
              <a:t>1 Commercial Showroom</a:t>
            </a:r>
          </a:p>
        </p:txBody>
      </p:sp>
      <p:sp>
        <p:nvSpPr>
          <p:cNvPr id="88" name="Rectangle 15">
            <a:extLst>
              <a:ext uri="{FF2B5EF4-FFF2-40B4-BE49-F238E27FC236}">
                <a16:creationId xmlns:a16="http://schemas.microsoft.com/office/drawing/2014/main" id="{830F8CFB-F6D3-4BB9-95A5-8BB28EB76FBC}"/>
              </a:ext>
            </a:extLst>
          </p:cNvPr>
          <p:cNvSpPr>
            <a:spLocks noChangeArrowheads="1"/>
          </p:cNvSpPr>
          <p:nvPr/>
        </p:nvSpPr>
        <p:spPr bwMode="auto">
          <a:xfrm>
            <a:off x="5894726" y="3140383"/>
            <a:ext cx="1323975" cy="327839"/>
          </a:xfrm>
          <a:prstGeom prst="rect">
            <a:avLst/>
          </a:prstGeom>
          <a:solidFill>
            <a:schemeClr val="bg1"/>
          </a:solidFill>
          <a:ln w="12700">
            <a:solidFill>
              <a:srgbClr val="27272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err="1">
                <a:ln>
                  <a:noFill/>
                </a:ln>
                <a:solidFill>
                  <a:schemeClr val="tx1">
                    <a:lumMod val="85000"/>
                    <a:lumOff val="15000"/>
                  </a:schemeClr>
                </a:solidFill>
                <a:effectLst/>
                <a:latin typeface="Arial" panose="020B0604020202020204" pitchFamily="34" charset="0"/>
                <a:cs typeface="Times New Roman" panose="02020603050405020304" pitchFamily="18" charset="0"/>
              </a:rPr>
              <a:t>Coordi</a:t>
            </a:r>
            <a:r>
              <a:rPr lang="en-US" altLang="fr-FR" sz="1100" b="1" dirty="0" err="1">
                <a:solidFill>
                  <a:schemeClr val="tx1">
                    <a:lumMod val="85000"/>
                    <a:lumOff val="15000"/>
                  </a:schemeClr>
                </a:solidFill>
                <a:latin typeface="Arial" panose="020B0604020202020204" pitchFamily="34" charset="0"/>
                <a:cs typeface="Times New Roman" panose="02020603050405020304" pitchFamily="18" charset="0"/>
              </a:rPr>
              <a:t>nateur</a:t>
            </a:r>
            <a:r>
              <a:rPr lang="en-US" altLang="fr-FR" sz="1100" b="1" dirty="0">
                <a:solidFill>
                  <a:schemeClr val="tx1">
                    <a:lumMod val="85000"/>
                    <a:lumOff val="15000"/>
                  </a:schemeClr>
                </a:solidFill>
                <a:latin typeface="Arial" panose="020B0604020202020204" pitchFamily="34" charset="0"/>
                <a:cs typeface="Times New Roman" panose="02020603050405020304" pitchFamily="18" charset="0"/>
              </a:rPr>
              <a:t> </a:t>
            </a:r>
            <a:r>
              <a:rPr lang="en-US" altLang="fr-FR" sz="1100" b="1" dirty="0" err="1">
                <a:solidFill>
                  <a:schemeClr val="tx1">
                    <a:lumMod val="85000"/>
                    <a:lumOff val="15000"/>
                  </a:schemeClr>
                </a:solidFill>
                <a:latin typeface="Arial" panose="020B0604020202020204" pitchFamily="34" charset="0"/>
                <a:cs typeface="Times New Roman" panose="02020603050405020304" pitchFamily="18" charset="0"/>
              </a:rPr>
              <a:t>Plateforme</a:t>
            </a:r>
            <a:endParaRPr kumimoji="0" lang="en-US" altLang="fr-FR" sz="1800" b="0" i="0" u="none" strike="noStrike" cap="none" normalizeH="0" baseline="0" dirty="0">
              <a:ln>
                <a:noFill/>
              </a:ln>
              <a:solidFill>
                <a:schemeClr val="tx1">
                  <a:lumMod val="85000"/>
                  <a:lumOff val="15000"/>
                </a:schemeClr>
              </a:solidFill>
              <a:effectLst/>
              <a:latin typeface="Arial" panose="020B0604020202020204" pitchFamily="34" charset="0"/>
            </a:endParaRPr>
          </a:p>
        </p:txBody>
      </p:sp>
    </p:spTree>
    <p:extLst>
      <p:ext uri="{BB962C8B-B14F-4D97-AF65-F5344CB8AC3E}">
        <p14:creationId xmlns:p14="http://schemas.microsoft.com/office/powerpoint/2010/main" val="6994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7463</TotalTime>
  <Words>3869</Words>
  <Application>Microsoft Office PowerPoint</Application>
  <PresentationFormat>Grand écran</PresentationFormat>
  <Paragraphs>559</Paragraphs>
  <Slides>38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Calibri Light</vt:lpstr>
      <vt:lpstr>Century</vt:lpstr>
      <vt:lpstr>Century Gothic</vt:lpstr>
      <vt:lpstr>Trebuchet MS</vt:lpstr>
      <vt:lpstr>Wingdings</vt:lpstr>
      <vt:lpstr>Office Theme</vt:lpstr>
      <vt:lpstr>Etude relative aux plateformes artisanales dans la région de Tanger - Tétouan - Al Hoceima</vt:lpstr>
      <vt:lpstr>Sommaire:</vt:lpstr>
      <vt:lpstr>Rappel du contexte:</vt:lpstr>
      <vt:lpstr>Sommaire:</vt:lpstr>
      <vt:lpstr>Objectif du livrable</vt:lpstr>
      <vt:lpstr>Sommaire:</vt:lpstr>
      <vt:lpstr>Organisation de la SDR/ Central</vt:lpstr>
      <vt:lpstr>Organisation de la SDR/ Central – Rôles des responsables</vt:lpstr>
      <vt:lpstr>Organisation de la SDR/ Plateforme</vt:lpstr>
      <vt:lpstr>Organisation de la SDR/ Plateforme – Suite</vt:lpstr>
      <vt:lpstr>Déscriptif de fonction – Directeur Général</vt:lpstr>
      <vt:lpstr>Déscriptif de fonction – Responsable Financier</vt:lpstr>
      <vt:lpstr>Déscriptif de fonction – Responsable RH et moyens généraux</vt:lpstr>
      <vt:lpstr>Déscriptif de fonction – Business développement</vt:lpstr>
      <vt:lpstr>Déscriptif de fonction – Responsable marketing</vt:lpstr>
      <vt:lpstr>Déscriptif de fonction – Coordinateur plateforme</vt:lpstr>
      <vt:lpstr>Déscriptif de fonction – Responsable Commercial Platefome</vt:lpstr>
      <vt:lpstr>Sommaire:</vt:lpstr>
      <vt:lpstr>Scénarii chiffre d’affaires – Présentation de la démarche</vt:lpstr>
      <vt:lpstr>Scénarii Chiffre d’affaires – Présentation de la démarche - Suite</vt:lpstr>
      <vt:lpstr>Choix des plateformes – Rappel des problématiques actuelles</vt:lpstr>
      <vt:lpstr>Choix des plateforms – Rappel des Complexes retenus au  niveau de l’étude de faisabilité de la SDR</vt:lpstr>
      <vt:lpstr>Choix des plateforms </vt:lpstr>
      <vt:lpstr>Choix des plateformes </vt:lpstr>
      <vt:lpstr>Scénarii Chiffre d’affaires –Hypothèses retenues</vt:lpstr>
      <vt:lpstr>Rappel des plateformes concernées</vt:lpstr>
      <vt:lpstr>Rappel des plateformes concernées - Suite</vt:lpstr>
      <vt:lpstr>Rappel des plateformes concernées - Suite</vt:lpstr>
      <vt:lpstr>Rappel des plateformes concernées - Suite</vt:lpstr>
      <vt:lpstr>Chiffre d’affaires: Pistes de développement du chiffre d’affaires  </vt:lpstr>
      <vt:lpstr>Diversifications du chiffre d’affaires</vt:lpstr>
      <vt:lpstr>Synthèse des Scénarii Chiffre d’affaires  </vt:lpstr>
      <vt:lpstr>Synthèse des Scénarii Chiffre d’affaires  </vt:lpstr>
      <vt:lpstr>Scénario Pessimiste  </vt:lpstr>
      <vt:lpstr>Scénario Central  </vt:lpstr>
      <vt:lpstr>Scénario Optimiste  </vt:lpstr>
      <vt:lpstr>Sommaire:</vt:lpstr>
      <vt:lpstr>Recommandations &amp; 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Marouan Ben Larbi</dc:creator>
  <cp:lastModifiedBy>surface</cp:lastModifiedBy>
  <cp:revision>241</cp:revision>
  <dcterms:created xsi:type="dcterms:W3CDTF">2018-11-22T09:07:05Z</dcterms:created>
  <dcterms:modified xsi:type="dcterms:W3CDTF">2019-11-04T21:23:01Z</dcterms:modified>
</cp:coreProperties>
</file>